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9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Montserrat Classic Bold" panose="020B0604020202020204" charset="0"/>
      <p:regular r:id="rId20"/>
    </p:embeddedFont>
    <p:embeddedFont>
      <p:font typeface="Open Sans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59555" autoAdjust="0"/>
  </p:normalViewPr>
  <p:slideViewPr>
    <p:cSldViewPr>
      <p:cViewPr varScale="1">
        <p:scale>
          <a:sx n="29" d="100"/>
          <a:sy n="29" d="100"/>
        </p:scale>
        <p:origin x="1776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E620C7-F4B4-4CAC-A4E2-99B92CEBF86E}" type="datetimeFigureOut">
              <a:rPr lang="en-US" smtClean="0"/>
              <a:t>28-Sep-20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498626-AA26-4B54-B6EA-8439B5FAE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208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498626-AA26-4B54-B6EA-8439B5FAE6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764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Radi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poboljšanja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trenutnog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rešenja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moguće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u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lancu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obrade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dodati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koraka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sr-Latn-R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Prvi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koji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trebalo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dodati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skaliranje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amplitude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ulaznog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signala</a:t>
            </a:r>
            <a:r>
              <a:rPr lang="sr-Latn-R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opseg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od -1 do 1. </a:t>
            </a:r>
            <a:endParaRPr lang="sr-Latn-R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Sledeći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obrade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 bio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normalizacija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dobijamo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 za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govorni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signal amplitude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izgledaju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veoma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slično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što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će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rezultovati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generisanjem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približno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količine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impulsa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sr-Latn-R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poslednji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koji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možemo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dodati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obrade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uklanjanje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tišine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iz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početnog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krajnjeg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ne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nalaze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informacije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snimljenoj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reči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sr-Latn-R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sr-Latn-R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U </a:t>
            </a:r>
            <a:r>
              <a:rPr lang="en-US" dirty="0" err="1"/>
              <a:t>ovom</a:t>
            </a:r>
            <a:r>
              <a:rPr lang="en-US" dirty="0"/>
              <a:t> </a:t>
            </a:r>
            <a:r>
              <a:rPr lang="en-US" dirty="0" err="1"/>
              <a:t>projektu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implemetirane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komponente</a:t>
            </a:r>
            <a:r>
              <a:rPr lang="en-US" dirty="0"/>
              <a:t> </a:t>
            </a:r>
            <a:r>
              <a:rPr lang="en-US" dirty="0" err="1"/>
              <a:t>impulsne</a:t>
            </a:r>
            <a:r>
              <a:rPr lang="en-US" dirty="0"/>
              <a:t> </a:t>
            </a:r>
            <a:r>
              <a:rPr lang="en-US" dirty="0" err="1"/>
              <a:t>neuronske</a:t>
            </a:r>
            <a:r>
              <a:rPr lang="en-US" dirty="0"/>
              <a:t> </a:t>
            </a:r>
            <a:r>
              <a:rPr lang="en-US" dirty="0" err="1"/>
              <a:t>mreze</a:t>
            </a:r>
            <a:r>
              <a:rPr lang="en-US" dirty="0"/>
              <a:t>, </a:t>
            </a:r>
            <a:r>
              <a:rPr lang="en-US" dirty="0" err="1"/>
              <a:t>osmisljena</a:t>
            </a:r>
            <a:r>
              <a:rPr lang="en-US" dirty="0"/>
              <a:t> je </a:t>
            </a:r>
            <a:r>
              <a:rPr lang="en-US" dirty="0" err="1"/>
              <a:t>topologija</a:t>
            </a:r>
            <a:r>
              <a:rPr lang="en-US" dirty="0"/>
              <a:t> </a:t>
            </a:r>
            <a:r>
              <a:rPr lang="en-US" dirty="0" err="1"/>
              <a:t>mreze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signal je </a:t>
            </a:r>
            <a:r>
              <a:rPr lang="en-US" dirty="0" err="1"/>
              <a:t>pripremaljen</a:t>
            </a:r>
            <a:r>
              <a:rPr lang="en-US" dirty="0"/>
              <a:t> za </a:t>
            </a:r>
            <a:r>
              <a:rPr lang="en-US" dirty="0" err="1"/>
              <a:t>trening</a:t>
            </a:r>
            <a:r>
              <a:rPr lang="en-US" dirty="0"/>
              <a:t> u </a:t>
            </a:r>
            <a:r>
              <a:rPr lang="en-US" dirty="0" err="1"/>
              <a:t>mrezi</a:t>
            </a:r>
            <a:r>
              <a:rPr lang="en-US" dirty="0"/>
              <a:t>. </a:t>
            </a:r>
            <a:endParaRPr lang="sr-Latn-RS" dirty="0"/>
          </a:p>
          <a:p>
            <a:r>
              <a:rPr lang="en-US" dirty="0" err="1"/>
              <a:t>Ostaje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da </a:t>
            </a:r>
            <a:r>
              <a:rPr lang="en-US" dirty="0" err="1"/>
              <a:t>odaberemo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implementiramo</a:t>
            </a:r>
            <a:r>
              <a:rPr lang="en-US" dirty="0"/>
              <a:t> </a:t>
            </a:r>
            <a:r>
              <a:rPr lang="en-US" dirty="0" err="1"/>
              <a:t>algoritam</a:t>
            </a:r>
            <a:r>
              <a:rPr lang="en-US" dirty="0"/>
              <a:t> za </a:t>
            </a:r>
            <a:r>
              <a:rPr lang="en-US" dirty="0" err="1"/>
              <a:t>treniranje</a:t>
            </a:r>
            <a:r>
              <a:rPr lang="en-US" dirty="0"/>
              <a:t> </a:t>
            </a:r>
            <a:r>
              <a:rPr lang="en-US" dirty="0" err="1"/>
              <a:t>mreze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kojim</a:t>
            </a:r>
            <a:r>
              <a:rPr lang="en-US" dirty="0"/>
              <a:t> </a:t>
            </a:r>
            <a:r>
              <a:rPr lang="en-US" dirty="0" err="1"/>
              <a:t>cemo</a:t>
            </a:r>
            <a:r>
              <a:rPr lang="en-US" dirty="0"/>
              <a:t> </a:t>
            </a:r>
            <a:r>
              <a:rPr lang="en-US" dirty="0" err="1"/>
              <a:t>moci</a:t>
            </a:r>
            <a:r>
              <a:rPr lang="en-US" dirty="0"/>
              <a:t> da </a:t>
            </a:r>
            <a:r>
              <a:rPr lang="en-US" dirty="0" err="1"/>
              <a:t>klasifikujemo</a:t>
            </a:r>
            <a:r>
              <a:rPr lang="en-US" dirty="0"/>
              <a:t> </a:t>
            </a:r>
            <a:r>
              <a:rPr lang="en-US" dirty="0" err="1"/>
              <a:t>glasovne</a:t>
            </a:r>
            <a:r>
              <a:rPr lang="en-US" dirty="0"/>
              <a:t> </a:t>
            </a:r>
            <a:r>
              <a:rPr lang="en-US" dirty="0" err="1"/>
              <a:t>komande</a:t>
            </a:r>
            <a:r>
              <a:rPr lang="en-US" dirty="0"/>
              <a:t>. </a:t>
            </a:r>
            <a:endParaRPr lang="sr-Latn-RS" dirty="0"/>
          </a:p>
          <a:p>
            <a:r>
              <a:rPr lang="en-US" dirty="0" err="1"/>
              <a:t>Mreza</a:t>
            </a:r>
            <a:r>
              <a:rPr lang="en-US" dirty="0"/>
              <a:t> </a:t>
            </a:r>
            <a:r>
              <a:rPr lang="en-US" dirty="0" err="1"/>
              <a:t>koju</a:t>
            </a:r>
            <a:r>
              <a:rPr lang="en-US" dirty="0"/>
              <a:t> </a:t>
            </a:r>
            <a:r>
              <a:rPr lang="en-US" dirty="0" err="1"/>
              <a:t>cemo</a:t>
            </a:r>
            <a:r>
              <a:rPr lang="en-US" dirty="0"/>
              <a:t> </a:t>
            </a:r>
            <a:r>
              <a:rPr lang="en-US" dirty="0" err="1"/>
              <a:t>trenirati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ulaz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imati</a:t>
            </a:r>
            <a:r>
              <a:rPr lang="en-US" dirty="0"/>
              <a:t> </a:t>
            </a:r>
            <a:r>
              <a:rPr lang="en-US" dirty="0" err="1"/>
              <a:t>mrezu</a:t>
            </a:r>
            <a:r>
              <a:rPr lang="en-US" dirty="0"/>
              <a:t> </a:t>
            </a:r>
            <a:r>
              <a:rPr lang="en-US" dirty="0" err="1"/>
              <a:t>koju</a:t>
            </a:r>
            <a:r>
              <a:rPr lang="en-US" dirty="0"/>
              <a:t> </a:t>
            </a:r>
            <a:r>
              <a:rPr lang="en-US" dirty="0" err="1"/>
              <a:t>smo</a:t>
            </a:r>
            <a:r>
              <a:rPr lang="en-US" dirty="0"/>
              <a:t> </a:t>
            </a:r>
            <a:r>
              <a:rPr lang="en-US" dirty="0" err="1"/>
              <a:t>koristili</a:t>
            </a:r>
            <a:r>
              <a:rPr lang="en-US" dirty="0"/>
              <a:t> za </a:t>
            </a:r>
            <a:r>
              <a:rPr lang="en-US" dirty="0" err="1"/>
              <a:t>obradu</a:t>
            </a:r>
            <a:r>
              <a:rPr lang="en-US" dirty="0"/>
              <a:t> </a:t>
            </a:r>
            <a:r>
              <a:rPr lang="en-US" dirty="0" err="1"/>
              <a:t>signala</a:t>
            </a:r>
            <a:r>
              <a:rPr lang="sr-Latn-RS" dirty="0"/>
              <a:t>. </a:t>
            </a:r>
          </a:p>
          <a:p>
            <a:r>
              <a:rPr lang="en-US" dirty="0" err="1"/>
              <a:t>Mreza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po </a:t>
            </a:r>
            <a:r>
              <a:rPr lang="en-US" dirty="0" err="1"/>
              <a:t>topologiji</a:t>
            </a:r>
            <a:r>
              <a:rPr lang="en-US" dirty="0"/>
              <a:t> </a:t>
            </a:r>
            <a:r>
              <a:rPr lang="en-US" dirty="0" err="1"/>
              <a:t>biti</a:t>
            </a:r>
            <a:r>
              <a:rPr lang="en-US" dirty="0"/>
              <a:t> </a:t>
            </a:r>
            <a:r>
              <a:rPr lang="en-US" dirty="0" err="1"/>
              <a:t>rekurentna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korist</a:t>
            </a:r>
            <a:r>
              <a:rPr lang="sr-Latn-RS" dirty="0"/>
              <a:t>i</a:t>
            </a:r>
            <a:r>
              <a:rPr lang="en-US" dirty="0" err="1"/>
              <a:t>cemo</a:t>
            </a:r>
            <a:r>
              <a:rPr lang="en-US" dirty="0"/>
              <a:t> Liquid State Machine </a:t>
            </a:r>
            <a:r>
              <a:rPr lang="en-US" dirty="0" err="1"/>
              <a:t>kao</a:t>
            </a:r>
            <a:r>
              <a:rPr lang="en-US" dirty="0"/>
              <a:t> model. </a:t>
            </a:r>
            <a:endParaRPr lang="sr-Latn-RS" dirty="0"/>
          </a:p>
          <a:p>
            <a:r>
              <a:rPr lang="sr-Latn-RS" dirty="0"/>
              <a:t>Kod tog modela skriveni sloj neurona sadrzi nausmicno povezane neurone i naziva se rezervora. </a:t>
            </a:r>
          </a:p>
          <a:p>
            <a:r>
              <a:rPr lang="en-US" dirty="0" err="1"/>
              <a:t>Mrezu</a:t>
            </a:r>
            <a:r>
              <a:rPr lang="en-US" dirty="0"/>
              <a:t> </a:t>
            </a:r>
            <a:r>
              <a:rPr lang="en-US" dirty="0" err="1"/>
              <a:t>cemo</a:t>
            </a:r>
            <a:r>
              <a:rPr lang="en-US" dirty="0"/>
              <a:t> </a:t>
            </a:r>
            <a:r>
              <a:rPr lang="en-US" dirty="0" err="1"/>
              <a:t>trenirati</a:t>
            </a:r>
            <a:r>
              <a:rPr lang="en-US" dirty="0"/>
              <a:t> </a:t>
            </a:r>
            <a:r>
              <a:rPr lang="en-US" dirty="0" err="1"/>
              <a:t>tako</a:t>
            </a:r>
            <a:r>
              <a:rPr lang="en-US" dirty="0"/>
              <a:t> da </a:t>
            </a:r>
            <a:r>
              <a:rPr lang="en-US" dirty="0" err="1"/>
              <a:t>svaki</a:t>
            </a:r>
            <a:r>
              <a:rPr lang="en-US" dirty="0"/>
              <a:t> od </a:t>
            </a:r>
            <a:r>
              <a:rPr lang="en-US" dirty="0" err="1"/>
              <a:t>izlaznih</a:t>
            </a:r>
            <a:r>
              <a:rPr lang="en-US" dirty="0"/>
              <a:t> LIF </a:t>
            </a:r>
            <a:r>
              <a:rPr lang="en-US" dirty="0" err="1"/>
              <a:t>neurona</a:t>
            </a:r>
            <a:r>
              <a:rPr lang="en-US" dirty="0"/>
              <a:t> </a:t>
            </a:r>
            <a:r>
              <a:rPr lang="en-US" dirty="0" err="1"/>
              <a:t>generisati</a:t>
            </a:r>
            <a:r>
              <a:rPr lang="en-US" dirty="0"/>
              <a:t> impulse za </a:t>
            </a:r>
            <a:r>
              <a:rPr lang="en-US" dirty="0" err="1"/>
              <a:t>tacno</a:t>
            </a:r>
            <a:r>
              <a:rPr lang="en-US" dirty="0"/>
              <a:t> </a:t>
            </a:r>
            <a:r>
              <a:rPr lang="en-US" dirty="0" err="1"/>
              <a:t>jedan</a:t>
            </a:r>
            <a:r>
              <a:rPr lang="en-US" dirty="0"/>
              <a:t> </a:t>
            </a:r>
            <a:r>
              <a:rPr lang="en-US" dirty="0" err="1"/>
              <a:t>ulazni</a:t>
            </a:r>
            <a:r>
              <a:rPr lang="en-US" dirty="0"/>
              <a:t> signal, </a:t>
            </a:r>
            <a:r>
              <a:rPr lang="en-US" dirty="0" err="1"/>
              <a:t>kada</a:t>
            </a:r>
            <a:r>
              <a:rPr lang="en-US" dirty="0"/>
              <a:t> </a:t>
            </a:r>
            <a:r>
              <a:rPr lang="en-US" dirty="0" err="1"/>
              <a:t>ga</a:t>
            </a:r>
            <a:r>
              <a:rPr lang="en-US" dirty="0"/>
              <a:t> </a:t>
            </a:r>
            <a:r>
              <a:rPr lang="en-US" dirty="0" err="1"/>
              <a:t>prepozna</a:t>
            </a:r>
            <a:r>
              <a:rPr lang="sr-Latn-RS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498626-AA26-4B54-B6EA-8439B5FAE62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51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Osnovna</a:t>
            </a:r>
            <a:r>
              <a:rPr lang="en-US" dirty="0"/>
              <a:t> </a:t>
            </a:r>
            <a:r>
              <a:rPr lang="en-US" dirty="0" err="1"/>
              <a:t>ideja</a:t>
            </a:r>
            <a:r>
              <a:rPr lang="en-US" dirty="0"/>
              <a:t> </a:t>
            </a:r>
            <a:r>
              <a:rPr lang="en-US" dirty="0" err="1"/>
              <a:t>prilikom</a:t>
            </a:r>
            <a:r>
              <a:rPr lang="en-US" dirty="0"/>
              <a:t> </a:t>
            </a:r>
            <a:r>
              <a:rPr lang="en-US" dirty="0" err="1"/>
              <a:t>razvoja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je </a:t>
            </a:r>
            <a:r>
              <a:rPr lang="en-US" dirty="0" err="1"/>
              <a:t>bila</a:t>
            </a:r>
            <a:r>
              <a:rPr lang="en-US" dirty="0"/>
              <a:t> da </a:t>
            </a:r>
            <a:r>
              <a:rPr lang="en-US" dirty="0" err="1"/>
              <a:t>nam</a:t>
            </a:r>
            <a:r>
              <a:rPr lang="en-US" dirty="0"/>
              <a:t> program </a:t>
            </a:r>
            <a:r>
              <a:rPr lang="en-US" dirty="0" err="1"/>
              <a:t>koristi</a:t>
            </a:r>
            <a:r>
              <a:rPr lang="en-US" dirty="0"/>
              <a:t> u </a:t>
            </a:r>
            <a:r>
              <a:rPr lang="en-US" dirty="0" err="1"/>
              <a:t>istrazivanjima</a:t>
            </a:r>
            <a:r>
              <a:rPr lang="en-US" dirty="0"/>
              <a:t>, </a:t>
            </a:r>
            <a:r>
              <a:rPr lang="en-US" dirty="0" err="1"/>
              <a:t>tako</a:t>
            </a:r>
            <a:r>
              <a:rPr lang="en-US" dirty="0"/>
              <a:t> da </a:t>
            </a:r>
            <a:r>
              <a:rPr lang="en-US" dirty="0" err="1"/>
              <a:t>smo</a:t>
            </a:r>
            <a:r>
              <a:rPr lang="en-US" dirty="0"/>
              <a:t> </a:t>
            </a:r>
            <a:r>
              <a:rPr lang="en-US" dirty="0" err="1"/>
              <a:t>paznju</a:t>
            </a:r>
            <a:r>
              <a:rPr lang="en-US" dirty="0"/>
              <a:t> </a:t>
            </a:r>
            <a:r>
              <a:rPr lang="en-US" dirty="0" err="1"/>
              <a:t>posvetili</a:t>
            </a:r>
            <a:r>
              <a:rPr lang="en-US" dirty="0"/>
              <a:t> ka </a:t>
            </a:r>
            <a:r>
              <a:rPr lang="en-US" dirty="0" err="1"/>
              <a:t>sto</a:t>
            </a:r>
            <a:r>
              <a:rPr lang="en-US" dirty="0"/>
              <a:t> </a:t>
            </a:r>
            <a:r>
              <a:rPr lang="en-US" dirty="0" err="1"/>
              <a:t>vecoj</a:t>
            </a:r>
            <a:r>
              <a:rPr lang="en-US" dirty="0"/>
              <a:t> </a:t>
            </a:r>
            <a:r>
              <a:rPr lang="en-US" dirty="0" err="1"/>
              <a:t>konfigurabilnosti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modularnosti</a:t>
            </a:r>
            <a:r>
              <a:rPr lang="en-US" dirty="0"/>
              <a:t> </a:t>
            </a:r>
            <a:r>
              <a:rPr lang="en-US" dirty="0" err="1"/>
              <a:t>programa</a:t>
            </a:r>
            <a:r>
              <a:rPr lang="en-US" dirty="0"/>
              <a:t>. </a:t>
            </a:r>
            <a:r>
              <a:rPr lang="en-US" dirty="0" err="1"/>
              <a:t>Zbog</a:t>
            </a:r>
            <a:r>
              <a:rPr lang="en-US" dirty="0"/>
              <a:t> </a:t>
            </a:r>
            <a:r>
              <a:rPr lang="en-US" dirty="0" err="1"/>
              <a:t>toka</a:t>
            </a:r>
            <a:r>
              <a:rPr lang="en-US" dirty="0"/>
              <a:t> </a:t>
            </a:r>
            <a:r>
              <a:rPr lang="en-US" dirty="0" err="1"/>
              <a:t>smo</a:t>
            </a:r>
            <a:r>
              <a:rPr lang="en-US" dirty="0"/>
              <a:t> </a:t>
            </a:r>
            <a:r>
              <a:rPr lang="en-US" dirty="0" err="1"/>
              <a:t>odlucili</a:t>
            </a:r>
            <a:r>
              <a:rPr lang="en-US" dirty="0"/>
              <a:t> da </a:t>
            </a:r>
            <a:r>
              <a:rPr lang="en-US" dirty="0" err="1"/>
              <a:t>korisnicki</a:t>
            </a:r>
            <a:r>
              <a:rPr lang="en-US" dirty="0"/>
              <a:t> </a:t>
            </a:r>
            <a:r>
              <a:rPr lang="en-US" dirty="0" err="1"/>
              <a:t>interfejs</a:t>
            </a:r>
            <a:r>
              <a:rPr lang="en-US" dirty="0"/>
              <a:t> </a:t>
            </a:r>
            <a:r>
              <a:rPr lang="en-US" dirty="0" err="1"/>
              <a:t>ostvarimo</a:t>
            </a:r>
            <a:r>
              <a:rPr lang="en-US" dirty="0"/>
              <a:t> u Python-u, </a:t>
            </a:r>
            <a:r>
              <a:rPr lang="en-US" dirty="0" err="1"/>
              <a:t>dok</a:t>
            </a:r>
            <a:r>
              <a:rPr lang="en-US" dirty="0"/>
              <a:t> </a:t>
            </a:r>
            <a:r>
              <a:rPr lang="en-US" dirty="0" err="1"/>
              <a:t>zbog</a:t>
            </a:r>
            <a:r>
              <a:rPr lang="en-US" dirty="0"/>
              <a:t> </a:t>
            </a:r>
            <a:r>
              <a:rPr lang="en-US" dirty="0" err="1"/>
              <a:t>potrebe</a:t>
            </a:r>
            <a:r>
              <a:rPr lang="en-US" dirty="0"/>
              <a:t> </a:t>
            </a:r>
            <a:r>
              <a:rPr lang="en-US" dirty="0" err="1"/>
              <a:t>performansi</a:t>
            </a:r>
            <a:r>
              <a:rPr lang="en-US" dirty="0"/>
              <a:t> </a:t>
            </a:r>
            <a:r>
              <a:rPr lang="en-US" dirty="0" err="1"/>
              <a:t>funkcionalni</a:t>
            </a:r>
            <a:r>
              <a:rPr lang="en-US" dirty="0"/>
              <a:t> deo </a:t>
            </a:r>
            <a:r>
              <a:rPr lang="en-US" dirty="0" err="1"/>
              <a:t>koda</a:t>
            </a:r>
            <a:r>
              <a:rPr lang="en-US" dirty="0"/>
              <a:t> </a:t>
            </a:r>
            <a:r>
              <a:rPr lang="en-US" dirty="0" err="1"/>
              <a:t>smo</a:t>
            </a:r>
            <a:r>
              <a:rPr lang="en-US" dirty="0"/>
              <a:t> </a:t>
            </a:r>
            <a:r>
              <a:rPr lang="en-US" dirty="0" err="1"/>
              <a:t>pisali</a:t>
            </a:r>
            <a:r>
              <a:rPr lang="en-US" dirty="0"/>
              <a:t> u C++</a:t>
            </a:r>
            <a:r>
              <a:rPr lang="sr-Latn-RS" dirty="0"/>
              <a:t>.</a:t>
            </a:r>
          </a:p>
          <a:p>
            <a:endParaRPr lang="sr-Latn-RS" dirty="0"/>
          </a:p>
          <a:p>
            <a:r>
              <a:rPr lang="en-US" dirty="0" err="1"/>
              <a:t>Resenje</a:t>
            </a:r>
            <a:r>
              <a:rPr lang="en-US" dirty="0"/>
              <a:t> </a:t>
            </a:r>
            <a:r>
              <a:rPr lang="en-US" dirty="0" err="1"/>
              <a:t>konkretnog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smo</a:t>
            </a:r>
            <a:r>
              <a:rPr lang="en-US" dirty="0"/>
              <a:t> mi </a:t>
            </a:r>
            <a:r>
              <a:rPr lang="en-US" dirty="0" err="1"/>
              <a:t>izabrali</a:t>
            </a:r>
            <a:r>
              <a:rPr lang="en-US" dirty="0"/>
              <a:t> da </a:t>
            </a:r>
            <a:r>
              <a:rPr lang="en-US" dirty="0" err="1"/>
              <a:t>reavamo</a:t>
            </a:r>
            <a:r>
              <a:rPr lang="en-US" dirty="0"/>
              <a:t>,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dodatkom</a:t>
            </a:r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 za </a:t>
            </a:r>
            <a:r>
              <a:rPr lang="en-US" dirty="0" err="1"/>
              <a:t>treniranje</a:t>
            </a:r>
            <a:r>
              <a:rPr lang="en-US" dirty="0"/>
              <a:t> </a:t>
            </a:r>
            <a:r>
              <a:rPr lang="en-US" dirty="0" err="1"/>
              <a:t>mreze</a:t>
            </a:r>
            <a:r>
              <a:rPr lang="en-US" dirty="0"/>
              <a:t>, </a:t>
            </a:r>
            <a:r>
              <a:rPr lang="en-US" dirty="0" err="1"/>
              <a:t>moze</a:t>
            </a:r>
            <a:r>
              <a:rPr lang="en-US" dirty="0"/>
              <a:t> da se </a:t>
            </a:r>
            <a:r>
              <a:rPr lang="en-US" dirty="0" err="1"/>
              <a:t>upotrebi</a:t>
            </a:r>
            <a:r>
              <a:rPr lang="en-US" dirty="0"/>
              <a:t> za </a:t>
            </a:r>
            <a:r>
              <a:rPr lang="en-US" dirty="0" err="1"/>
              <a:t>klasifikovanje</a:t>
            </a:r>
            <a:r>
              <a:rPr lang="en-US" dirty="0"/>
              <a:t> </a:t>
            </a:r>
            <a:r>
              <a:rPr lang="en-US" dirty="0" err="1"/>
              <a:t>govornog</a:t>
            </a:r>
            <a:r>
              <a:rPr lang="en-US" dirty="0"/>
              <a:t> </a:t>
            </a:r>
            <a:r>
              <a:rPr lang="en-US" dirty="0" err="1"/>
              <a:t>signala</a:t>
            </a:r>
            <a:r>
              <a:rPr lang="en-US" dirty="0"/>
              <a:t>. </a:t>
            </a:r>
            <a:endParaRPr lang="sr-Latn-RS" dirty="0"/>
          </a:p>
          <a:p>
            <a:r>
              <a:rPr lang="sr-Latn-RS" dirty="0"/>
              <a:t>Takodje</a:t>
            </a:r>
            <a:r>
              <a:rPr lang="en-US" dirty="0"/>
              <a:t> </a:t>
            </a:r>
            <a:r>
              <a:rPr lang="en-US" dirty="0" err="1"/>
              <a:t>moze</a:t>
            </a:r>
            <a:r>
              <a:rPr lang="en-US" dirty="0"/>
              <a:t> da </a:t>
            </a:r>
            <a:r>
              <a:rPr lang="en-US" dirty="0" err="1"/>
              <a:t>nad</a:t>
            </a:r>
            <a:r>
              <a:rPr lang="sr-Latn-RS" dirty="0"/>
              <a:t>j</a:t>
            </a:r>
            <a:r>
              <a:rPr lang="en-US" dirty="0"/>
              <a:t>e </a:t>
            </a:r>
            <a:r>
              <a:rPr lang="en-US" dirty="0" err="1"/>
              <a:t>primenu</a:t>
            </a:r>
            <a:r>
              <a:rPr lang="en-US" dirty="0"/>
              <a:t> u </a:t>
            </a:r>
            <a:r>
              <a:rPr lang="en-US" dirty="0" err="1"/>
              <a:t>sistemima</a:t>
            </a:r>
            <a:r>
              <a:rPr lang="en-US" dirty="0"/>
              <a:t> za</a:t>
            </a:r>
            <a:r>
              <a:rPr lang="sr-Latn-RS" dirty="0"/>
              <a:t> </a:t>
            </a:r>
            <a:r>
              <a:rPr lang="en-US" dirty="0" err="1"/>
              <a:t>prepoznavanje</a:t>
            </a:r>
            <a:r>
              <a:rPr lang="en-US" dirty="0"/>
              <a:t> </a:t>
            </a:r>
            <a:r>
              <a:rPr lang="en-US" dirty="0" err="1"/>
              <a:t>govora</a:t>
            </a:r>
            <a:r>
              <a:rPr lang="en-US" dirty="0"/>
              <a:t>, u </a:t>
            </a:r>
            <a:r>
              <a:rPr lang="en-US" dirty="0" err="1"/>
              <a:t>robotici</a:t>
            </a:r>
            <a:r>
              <a:rPr lang="en-US" dirty="0"/>
              <a:t>, u </a:t>
            </a:r>
            <a:r>
              <a:rPr lang="en-US" dirty="0" err="1"/>
              <a:t>automobilskoj</a:t>
            </a:r>
            <a:r>
              <a:rPr lang="en-US" dirty="0"/>
              <a:t> </a:t>
            </a:r>
            <a:r>
              <a:rPr lang="en-US" dirty="0" err="1"/>
              <a:t>industriji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racunarskim</a:t>
            </a:r>
            <a:r>
              <a:rPr lang="en-US" dirty="0"/>
              <a:t> </a:t>
            </a:r>
            <a:r>
              <a:rPr lang="en-US" dirty="0" err="1"/>
              <a:t>sistemima</a:t>
            </a:r>
            <a:r>
              <a:rPr lang="en-US" dirty="0"/>
              <a:t> </a:t>
            </a:r>
            <a:r>
              <a:rPr lang="en-US" dirty="0" err="1"/>
              <a:t>gde</a:t>
            </a:r>
            <a:r>
              <a:rPr lang="en-US" dirty="0"/>
              <a:t> se </a:t>
            </a:r>
            <a:r>
              <a:rPr lang="en-US" dirty="0" err="1"/>
              <a:t>koriste</a:t>
            </a:r>
            <a:r>
              <a:rPr lang="en-US" dirty="0"/>
              <a:t> </a:t>
            </a:r>
            <a:r>
              <a:rPr lang="en-US" dirty="0" err="1"/>
              <a:t>glasovne</a:t>
            </a:r>
            <a:r>
              <a:rPr lang="en-US" dirty="0"/>
              <a:t> </a:t>
            </a:r>
            <a:r>
              <a:rPr lang="en-US" dirty="0" err="1"/>
              <a:t>komande</a:t>
            </a:r>
            <a:r>
              <a:rPr lang="en-US" dirty="0"/>
              <a:t>. </a:t>
            </a:r>
            <a:endParaRPr lang="sr-Latn-RS" dirty="0"/>
          </a:p>
          <a:p>
            <a:endParaRPr lang="sr-Latn-RS" dirty="0"/>
          </a:p>
          <a:p>
            <a:r>
              <a:rPr lang="sr-Latn-RS" dirty="0"/>
              <a:t>Resenje koje smo implementirali može se preuzeti za korišćenje pomoću „pip install synacell“.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498626-AA26-4B54-B6EA-8439B5FAE62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307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Na </a:t>
            </a:r>
            <a:r>
              <a:rPr lang="en-US" dirty="0" err="1"/>
              <a:t>osnovu</a:t>
            </a:r>
            <a:r>
              <a:rPr lang="en-US" dirty="0"/>
              <a:t> ra</a:t>
            </a:r>
            <a:r>
              <a:rPr lang="sr-Latn-RS" dirty="0"/>
              <a:t>čunske sposobnosti neurona u neuronsokoj mreži, mreže su podeljene na tri generacije.</a:t>
            </a:r>
            <a:endParaRPr lang="sr-Cyrl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Cyrl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Prva </a:t>
            </a:r>
            <a:r>
              <a:rPr lang="en-US" dirty="0" err="1"/>
              <a:t>generacija</a:t>
            </a:r>
            <a:r>
              <a:rPr lang="en-US" dirty="0"/>
              <a:t> </a:t>
            </a:r>
            <a:r>
              <a:rPr lang="en-US" dirty="0" err="1"/>
              <a:t>neuronskih</a:t>
            </a:r>
            <a:r>
              <a:rPr lang="en-US" dirty="0"/>
              <a:t> </a:t>
            </a:r>
            <a:r>
              <a:rPr lang="en-US" dirty="0" err="1"/>
              <a:t>mreza</a:t>
            </a:r>
            <a:r>
              <a:rPr lang="en-US" dirty="0"/>
              <a:t> </a:t>
            </a:r>
            <a:r>
              <a:rPr lang="en-US" dirty="0" err="1"/>
              <a:t>zasnovana</a:t>
            </a:r>
            <a:r>
              <a:rPr lang="en-US" dirty="0"/>
              <a:t> je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algoritmu</a:t>
            </a:r>
            <a:r>
              <a:rPr lang="en-US" dirty="0"/>
              <a:t> za </a:t>
            </a:r>
            <a:r>
              <a:rPr lang="en-US" dirty="0" err="1"/>
              <a:t>binarnu</a:t>
            </a:r>
            <a:r>
              <a:rPr lang="en-US" dirty="0"/>
              <a:t> </a:t>
            </a:r>
            <a:r>
              <a:rPr lang="en-US" dirty="0" err="1"/>
              <a:t>klasifikaciju</a:t>
            </a:r>
            <a:r>
              <a:rPr lang="sr-Cyrl-RS" dirty="0"/>
              <a:t> </a:t>
            </a:r>
            <a:r>
              <a:rPr lang="sr-Latn-RS" dirty="0"/>
              <a:t>i radi po principu linearne aktivacione fnkcije tj. Hevisajdove funkcije.</a:t>
            </a:r>
            <a:br>
              <a:rPr lang="sr-Latn-RS" dirty="0"/>
            </a:br>
            <a:r>
              <a:rPr lang="sr-Latn-RS" dirty="0"/>
              <a:t>Ove mreže su veoma malo upotrebljavane zbog slabih performansi računara u periodu kada su se pojavile.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Latn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Pojavom</a:t>
            </a:r>
            <a:r>
              <a:rPr lang="en-US" dirty="0"/>
              <a:t> backpropagation </a:t>
            </a:r>
            <a:r>
              <a:rPr lang="en-US" dirty="0" err="1"/>
              <a:t>algoritma</a:t>
            </a:r>
            <a:r>
              <a:rPr lang="en-US" dirty="0"/>
              <a:t> </a:t>
            </a:r>
            <a:r>
              <a:rPr lang="en-US" dirty="0" err="1"/>
              <a:t>mog</a:t>
            </a:r>
            <a:r>
              <a:rPr lang="sr-Latn-RS" dirty="0"/>
              <a:t>ć</a:t>
            </a:r>
            <a:r>
              <a:rPr lang="en-US" dirty="0" err="1"/>
              <a:t>cnosti</a:t>
            </a:r>
            <a:r>
              <a:rPr lang="en-US" dirty="0"/>
              <a:t> za </a:t>
            </a:r>
            <a:r>
              <a:rPr lang="en-US" dirty="0" err="1"/>
              <a:t>treniranje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kori</a:t>
            </a:r>
            <a:r>
              <a:rPr lang="sr-Latn-RS" dirty="0"/>
              <a:t>šć</a:t>
            </a:r>
            <a:r>
              <a:rPr lang="en-US" dirty="0" err="1"/>
              <a:t>enje</a:t>
            </a:r>
            <a:r>
              <a:rPr lang="en-US" dirty="0"/>
              <a:t> </a:t>
            </a:r>
            <a:r>
              <a:rPr lang="en-US" dirty="0" err="1"/>
              <a:t>neuronskih</a:t>
            </a:r>
            <a:r>
              <a:rPr lang="en-US" dirty="0"/>
              <a:t> </a:t>
            </a:r>
            <a:r>
              <a:rPr lang="en-US" dirty="0" err="1"/>
              <a:t>mre</a:t>
            </a:r>
            <a:r>
              <a:rPr lang="sr-Latn-RS" dirty="0"/>
              <a:t>ža </a:t>
            </a:r>
            <a:r>
              <a:rPr lang="en-US" dirty="0" err="1"/>
              <a:t>su</a:t>
            </a:r>
            <a:r>
              <a:rPr lang="en-US" dirty="0"/>
              <a:t> se </a:t>
            </a:r>
            <a:r>
              <a:rPr lang="en-US" dirty="0" err="1"/>
              <a:t>drasti</a:t>
            </a:r>
            <a:r>
              <a:rPr lang="sr-Latn-RS" dirty="0"/>
              <a:t>čno</a:t>
            </a:r>
            <a:r>
              <a:rPr lang="en-US" dirty="0"/>
              <a:t> </a:t>
            </a:r>
            <a:r>
              <a:rPr lang="en-US" dirty="0" err="1"/>
              <a:t>pove</a:t>
            </a:r>
            <a:r>
              <a:rPr lang="sr-Latn-RS" dirty="0"/>
              <a:t>ć</a:t>
            </a:r>
            <a:r>
              <a:rPr lang="en-US" dirty="0"/>
              <a:t>ale, </a:t>
            </a:r>
            <a:r>
              <a:rPr lang="en-US" dirty="0" err="1"/>
              <a:t>tako</a:t>
            </a:r>
            <a:r>
              <a:rPr lang="en-US" dirty="0"/>
              <a:t> </a:t>
            </a:r>
            <a:r>
              <a:rPr lang="en-US" dirty="0" err="1"/>
              <a:t>nastaje</a:t>
            </a:r>
            <a:r>
              <a:rPr lang="en-US" dirty="0"/>
              <a:t> </a:t>
            </a:r>
            <a:r>
              <a:rPr lang="en-US" dirty="0" err="1"/>
              <a:t>druga</a:t>
            </a:r>
            <a:r>
              <a:rPr lang="en-US" dirty="0"/>
              <a:t> </a:t>
            </a:r>
            <a:r>
              <a:rPr lang="en-US" dirty="0" err="1"/>
              <a:t>generacija</a:t>
            </a:r>
            <a:r>
              <a:rPr lang="en-US" dirty="0"/>
              <a:t> </a:t>
            </a:r>
            <a:r>
              <a:rPr lang="en-US" dirty="0" err="1"/>
              <a:t>neuronskih</a:t>
            </a:r>
            <a:r>
              <a:rPr lang="en-US" dirty="0"/>
              <a:t> </a:t>
            </a:r>
            <a:r>
              <a:rPr lang="en-US" dirty="0" err="1"/>
              <a:t>mre</a:t>
            </a:r>
            <a:r>
              <a:rPr lang="sr-Latn-RS" dirty="0"/>
              <a:t>ž</a:t>
            </a:r>
            <a:r>
              <a:rPr lang="en-US" dirty="0"/>
              <a:t>a</a:t>
            </a:r>
            <a:r>
              <a:rPr lang="sr-Latn-RS" dirty="0"/>
              <a:t>. </a:t>
            </a:r>
            <a:br>
              <a:rPr lang="sr-Latn-RS" dirty="0"/>
            </a:br>
            <a:r>
              <a:rPr lang="sr-Latn-RS" dirty="0"/>
              <a:t>Ove mreže su trenutno najvise u upotrebi i koriste se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detekcije</a:t>
            </a:r>
            <a:r>
              <a:rPr lang="en-US" dirty="0"/>
              <a:t> </a:t>
            </a:r>
            <a:r>
              <a:rPr lang="en-US" dirty="0" err="1"/>
              <a:t>objekata</a:t>
            </a:r>
            <a:r>
              <a:rPr lang="en-US" dirty="0"/>
              <a:t>, </a:t>
            </a:r>
            <a:r>
              <a:rPr lang="en-US" dirty="0" err="1"/>
              <a:t>prepoznavanja</a:t>
            </a:r>
            <a:r>
              <a:rPr lang="en-US" dirty="0"/>
              <a:t> </a:t>
            </a:r>
            <a:r>
              <a:rPr lang="en-US" dirty="0" err="1"/>
              <a:t>govora</a:t>
            </a:r>
            <a:r>
              <a:rPr lang="en-US" dirty="0"/>
              <a:t>, </a:t>
            </a:r>
            <a:r>
              <a:rPr lang="en-US" dirty="0" err="1"/>
              <a:t>dono</a:t>
            </a:r>
            <a:r>
              <a:rPr lang="sr-Latn-RS" dirty="0"/>
              <a:t>s</a:t>
            </a:r>
            <a:r>
              <a:rPr lang="en-US" dirty="0" err="1"/>
              <a:t>enja</a:t>
            </a:r>
            <a:r>
              <a:rPr lang="en-US" dirty="0"/>
              <a:t> </a:t>
            </a:r>
            <a:r>
              <a:rPr lang="en-US" dirty="0" err="1"/>
              <a:t>odluka</a:t>
            </a:r>
            <a:r>
              <a:rPr lang="en-US" dirty="0"/>
              <a:t> I </a:t>
            </a:r>
            <a:r>
              <a:rPr lang="en-US" dirty="0" err="1"/>
              <a:t>resavaju</a:t>
            </a:r>
            <a:r>
              <a:rPr lang="en-US" dirty="0"/>
              <a:t> </a:t>
            </a:r>
            <a:r>
              <a:rPr lang="en-US" dirty="0" err="1"/>
              <a:t>mnoge</a:t>
            </a:r>
            <a:r>
              <a:rPr lang="en-US" dirty="0"/>
              <a:t> </a:t>
            </a:r>
            <a:r>
              <a:rPr lang="en-US" dirty="0" err="1"/>
              <a:t>druge</a:t>
            </a:r>
            <a:r>
              <a:rPr lang="en-US" dirty="0"/>
              <a:t> </a:t>
            </a:r>
            <a:r>
              <a:rPr lang="en-US" dirty="0" err="1"/>
              <a:t>probleme</a:t>
            </a:r>
            <a:r>
              <a:rPr lang="en-US" dirty="0"/>
              <a:t>.</a:t>
            </a:r>
            <a:endParaRPr lang="sr-Cyrl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r-Cyrl-R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Impulsne neuronske mreže su treća generacija neurosnkih mreža i one </a:t>
            </a:r>
            <a:r>
              <a:rPr lang="en-US" dirty="0" err="1"/>
              <a:t>trenutno</a:t>
            </a:r>
            <a:r>
              <a:rPr lang="en-US" dirty="0"/>
              <a:t> </a:t>
            </a:r>
            <a:r>
              <a:rPr lang="en-US" dirty="0" err="1"/>
              <a:t>najpribli</a:t>
            </a:r>
            <a:r>
              <a:rPr lang="sr-Latn-RS" dirty="0"/>
              <a:t>ž</a:t>
            </a:r>
            <a:r>
              <a:rPr lang="en-US" dirty="0" err="1"/>
              <a:t>nije</a:t>
            </a:r>
            <a:r>
              <a:rPr lang="en-US" dirty="0"/>
              <a:t> </a:t>
            </a:r>
            <a:r>
              <a:rPr lang="en-US" dirty="0" err="1"/>
              <a:t>opona</a:t>
            </a:r>
            <a:r>
              <a:rPr lang="sr-Latn-RS" dirty="0"/>
              <a:t>š</a:t>
            </a:r>
            <a:r>
              <a:rPr lang="en-US" dirty="0" err="1"/>
              <a:t>aju</a:t>
            </a:r>
            <a:r>
              <a:rPr lang="en-US" dirty="0"/>
              <a:t> rad </a:t>
            </a:r>
            <a:r>
              <a:rPr lang="en-US" dirty="0" err="1"/>
              <a:t>bilo</a:t>
            </a:r>
            <a:r>
              <a:rPr lang="sr-Latn-RS" dirty="0"/>
              <a:t>š</a:t>
            </a:r>
            <a:r>
              <a:rPr lang="en-US" dirty="0" err="1"/>
              <a:t>kih</a:t>
            </a:r>
            <a:r>
              <a:rPr lang="en-US" dirty="0"/>
              <a:t> </a:t>
            </a:r>
            <a:r>
              <a:rPr lang="en-US" dirty="0" err="1"/>
              <a:t>neuronskih</a:t>
            </a:r>
            <a:r>
              <a:rPr lang="en-US" dirty="0"/>
              <a:t> </a:t>
            </a:r>
            <a:r>
              <a:rPr lang="en-US" dirty="0" err="1"/>
              <a:t>mre</a:t>
            </a:r>
            <a:r>
              <a:rPr lang="sr-Latn-RS" dirty="0"/>
              <a:t>ž</a:t>
            </a:r>
            <a:r>
              <a:rPr lang="en-US" dirty="0"/>
              <a:t>a</a:t>
            </a:r>
            <a:r>
              <a:rPr lang="sr-Latn-RS" dirty="0"/>
              <a:t>. </a:t>
            </a:r>
            <a:r>
              <a:rPr lang="en-US" dirty="0" err="1"/>
              <a:t>Najveci</a:t>
            </a:r>
            <a:r>
              <a:rPr lang="en-US" dirty="0"/>
              <a:t> </a:t>
            </a:r>
            <a:r>
              <a:rPr lang="en-US" dirty="0" err="1"/>
              <a:t>znacaj</a:t>
            </a:r>
            <a:r>
              <a:rPr lang="en-US" dirty="0"/>
              <a:t> </a:t>
            </a:r>
            <a:r>
              <a:rPr lang="en-US" dirty="0" err="1"/>
              <a:t>impulsnih</a:t>
            </a:r>
            <a:r>
              <a:rPr lang="en-US" dirty="0"/>
              <a:t> </a:t>
            </a:r>
            <a:r>
              <a:rPr lang="en-US" dirty="0" err="1"/>
              <a:t>neuronskih</a:t>
            </a:r>
            <a:r>
              <a:rPr lang="en-US" dirty="0"/>
              <a:t> </a:t>
            </a:r>
            <a:r>
              <a:rPr lang="en-US" dirty="0" err="1"/>
              <a:t>mreza</a:t>
            </a:r>
            <a:r>
              <a:rPr lang="en-US" dirty="0"/>
              <a:t> je to </a:t>
            </a:r>
            <a:r>
              <a:rPr lang="en-US" dirty="0" err="1"/>
              <a:t>sto</a:t>
            </a:r>
            <a:r>
              <a:rPr lang="en-US" dirty="0"/>
              <a:t> se </a:t>
            </a:r>
            <a:r>
              <a:rPr lang="en-US" dirty="0" err="1"/>
              <a:t>jednostavno</a:t>
            </a:r>
            <a:r>
              <a:rPr lang="en-US" dirty="0"/>
              <a:t> </a:t>
            </a:r>
            <a:r>
              <a:rPr lang="en-US" dirty="0" err="1"/>
              <a:t>implementiraju</a:t>
            </a:r>
            <a:r>
              <a:rPr lang="en-US" dirty="0"/>
              <a:t> u </a:t>
            </a:r>
            <a:r>
              <a:rPr lang="en-US" dirty="0" err="1"/>
              <a:t>hardveru</a:t>
            </a:r>
            <a:r>
              <a:rPr lang="sr-Latn-R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sr-Latn-RS" dirty="0"/>
            </a:br>
            <a:r>
              <a:rPr lang="en-US" dirty="0" err="1"/>
              <a:t>Cilj</a:t>
            </a:r>
            <a:r>
              <a:rPr lang="en-US" dirty="0"/>
              <a:t> </a:t>
            </a:r>
            <a:r>
              <a:rPr lang="en-US" dirty="0" err="1"/>
              <a:t>ovog</a:t>
            </a:r>
            <a:r>
              <a:rPr lang="en-US" dirty="0"/>
              <a:t> </a:t>
            </a:r>
            <a:r>
              <a:rPr lang="en-US" dirty="0" err="1"/>
              <a:t>projekta</a:t>
            </a:r>
            <a:r>
              <a:rPr lang="en-US" dirty="0"/>
              <a:t> je </a:t>
            </a:r>
            <a:r>
              <a:rPr lang="en-US" dirty="0" err="1"/>
              <a:t>razvoj</a:t>
            </a:r>
            <a:r>
              <a:rPr lang="en-US" dirty="0"/>
              <a:t> </a:t>
            </a:r>
            <a:r>
              <a:rPr lang="en-US" dirty="0" err="1"/>
              <a:t>sistema</a:t>
            </a:r>
            <a:r>
              <a:rPr lang="en-US" dirty="0"/>
              <a:t> za </a:t>
            </a:r>
            <a:r>
              <a:rPr lang="en-US" dirty="0" err="1"/>
              <a:t>klasifikaciju</a:t>
            </a:r>
            <a:r>
              <a:rPr lang="en-US" dirty="0"/>
              <a:t> </a:t>
            </a:r>
            <a:r>
              <a:rPr lang="sr-Latn-RS" dirty="0"/>
              <a:t>govornih</a:t>
            </a:r>
            <a:r>
              <a:rPr lang="en-US" dirty="0"/>
              <a:t> </a:t>
            </a:r>
            <a:r>
              <a:rPr lang="en-US" dirty="0" err="1"/>
              <a:t>signala</a:t>
            </a:r>
            <a:r>
              <a:rPr lang="en-US" dirty="0"/>
              <a:t> </a:t>
            </a:r>
            <a:r>
              <a:rPr lang="en-US" dirty="0" err="1"/>
              <a:t>kori</a:t>
            </a:r>
            <a:r>
              <a:rPr lang="sr-Latn-RS" dirty="0"/>
              <a:t>šć</a:t>
            </a:r>
            <a:r>
              <a:rPr lang="en-US" dirty="0" err="1"/>
              <a:t>enjem</a:t>
            </a:r>
            <a:r>
              <a:rPr lang="en-US" dirty="0"/>
              <a:t> </a:t>
            </a:r>
            <a:r>
              <a:rPr lang="en-US" dirty="0" err="1"/>
              <a:t>impulsne</a:t>
            </a:r>
            <a:r>
              <a:rPr lang="en-US" dirty="0"/>
              <a:t> </a:t>
            </a:r>
            <a:r>
              <a:rPr lang="en-US" dirty="0" err="1"/>
              <a:t>neuronske</a:t>
            </a:r>
            <a:r>
              <a:rPr lang="en-US" dirty="0"/>
              <a:t> </a:t>
            </a:r>
            <a:r>
              <a:rPr lang="en-US" dirty="0" err="1"/>
              <a:t>mre</a:t>
            </a:r>
            <a:r>
              <a:rPr lang="sr-Latn-RS" dirty="0"/>
              <a:t>ž</a:t>
            </a:r>
            <a:r>
              <a:rPr lang="en-US" dirty="0"/>
              <a:t>e. </a:t>
            </a:r>
            <a:r>
              <a:rPr lang="sr-Latn-R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Ovaj rad opisuje implementaciju citave obrade signala koja je preduslov za uspešno treniranje mreže.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Obradom signala u mre</a:t>
            </a:r>
            <a:r>
              <a:rPr lang="en-GB" dirty="0"/>
              <a:t>z</a:t>
            </a:r>
            <a:r>
              <a:rPr lang="sr-Latn-RS" dirty="0"/>
              <a:t>i dobijamo impulse </a:t>
            </a:r>
            <a:r>
              <a:rPr lang="en-GB" dirty="0"/>
              <a:t>od </a:t>
            </a:r>
            <a:r>
              <a:rPr lang="en-GB" dirty="0" err="1"/>
              <a:t>kojih</a:t>
            </a:r>
            <a:r>
              <a:rPr lang="en-GB" dirty="0"/>
              <a:t> </a:t>
            </a:r>
            <a:r>
              <a:rPr lang="en-GB" dirty="0" err="1"/>
              <a:t>dalje</a:t>
            </a:r>
            <a:r>
              <a:rPr lang="en-GB" dirty="0"/>
              <a:t> </a:t>
            </a:r>
            <a:r>
              <a:rPr lang="en-GB" dirty="0" err="1"/>
              <a:t>mozemo</a:t>
            </a:r>
            <a:r>
              <a:rPr lang="en-GB" dirty="0"/>
              <a:t> </a:t>
            </a:r>
            <a:r>
              <a:rPr lang="en-GB" dirty="0" err="1"/>
              <a:t>generisati</a:t>
            </a:r>
            <a:r>
              <a:rPr lang="en-GB" dirty="0"/>
              <a:t> spectrogram </a:t>
            </a:r>
            <a:r>
              <a:rPr lang="en-GB" dirty="0" err="1"/>
              <a:t>signala</a:t>
            </a:r>
            <a:r>
              <a:rPr lang="en-GB" dirty="0"/>
              <a:t>.</a:t>
            </a:r>
            <a:r>
              <a:rPr lang="sr-Latn-RS" dirty="0"/>
              <a:t> 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/>
              <a:t>Za treniranje mreže koristimo cinjenicu da su spektrogrami dva signala koji predstavlaju istu reč veoma slični.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498626-AA26-4B54-B6EA-8439B5FAE6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302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Broj</a:t>
            </a:r>
            <a:r>
              <a:rPr lang="en-US" dirty="0"/>
              <a:t> </a:t>
            </a:r>
            <a:r>
              <a:rPr lang="en-US" dirty="0" err="1"/>
              <a:t>dosadasnjih</a:t>
            </a:r>
            <a:r>
              <a:rPr lang="en-US" dirty="0"/>
              <a:t> </a:t>
            </a:r>
            <a:r>
              <a:rPr lang="en-US" dirty="0" err="1"/>
              <a:t>istrazivanja</a:t>
            </a:r>
            <a:r>
              <a:rPr lang="en-US" dirty="0"/>
              <a:t> </a:t>
            </a:r>
            <a:r>
              <a:rPr lang="en-US" dirty="0" err="1"/>
              <a:t>ukazuje</a:t>
            </a:r>
            <a:r>
              <a:rPr lang="en-US" dirty="0"/>
              <a:t> da je </a:t>
            </a:r>
            <a:r>
              <a:rPr lang="en-US" dirty="0" err="1"/>
              <a:t>industrija</a:t>
            </a:r>
            <a:r>
              <a:rPr lang="en-US" dirty="0"/>
              <a:t> </a:t>
            </a:r>
            <a:r>
              <a:rPr lang="en-US" dirty="0" err="1"/>
              <a:t>zainteresovana</a:t>
            </a:r>
            <a:r>
              <a:rPr lang="en-US" dirty="0"/>
              <a:t> za INM</a:t>
            </a:r>
            <a:r>
              <a:rPr lang="sr-Latn-RS" dirty="0"/>
              <a:t>.</a:t>
            </a:r>
            <a:endParaRPr lang="en-US" dirty="0"/>
          </a:p>
          <a:p>
            <a:endParaRPr lang="en-US" dirty="0"/>
          </a:p>
          <a:p>
            <a:r>
              <a:rPr lang="en-US" dirty="0"/>
              <a:t>Da bi </a:t>
            </a:r>
            <a:r>
              <a:rPr lang="en-US" dirty="0" err="1"/>
              <a:t>olaksao</a:t>
            </a:r>
            <a:r>
              <a:rPr lang="en-US" dirty="0"/>
              <a:t> </a:t>
            </a:r>
            <a:r>
              <a:rPr lang="en-US" dirty="0" err="1"/>
              <a:t>istrazivacima</a:t>
            </a:r>
            <a:r>
              <a:rPr lang="en-US" dirty="0"/>
              <a:t> </a:t>
            </a:r>
            <a:r>
              <a:rPr lang="en-US" dirty="0" err="1"/>
              <a:t>implementaciju</a:t>
            </a:r>
            <a:r>
              <a:rPr lang="en-US" dirty="0"/>
              <a:t> </a:t>
            </a:r>
            <a:r>
              <a:rPr lang="en-US" dirty="0" err="1"/>
              <a:t>impulsnih</a:t>
            </a:r>
            <a:r>
              <a:rPr lang="en-US" dirty="0"/>
              <a:t> </a:t>
            </a:r>
            <a:r>
              <a:rPr lang="en-US" dirty="0" err="1"/>
              <a:t>neuronskih</a:t>
            </a:r>
            <a:r>
              <a:rPr lang="en-US" dirty="0"/>
              <a:t> </a:t>
            </a:r>
            <a:r>
              <a:rPr lang="en-US" dirty="0" err="1"/>
              <a:t>mreza</a:t>
            </a:r>
            <a:r>
              <a:rPr lang="en-US" dirty="0"/>
              <a:t>, Intel je 2017. </a:t>
            </a:r>
            <a:r>
              <a:rPr lang="en-US" dirty="0" err="1"/>
              <a:t>dizajnirao</a:t>
            </a:r>
            <a:r>
              <a:rPr lang="en-US" dirty="0"/>
              <a:t>, </a:t>
            </a:r>
            <a:r>
              <a:rPr lang="en-US" dirty="0" err="1"/>
              <a:t>neuromorfni</a:t>
            </a:r>
            <a:r>
              <a:rPr lang="en-US" dirty="0"/>
              <a:t> test </a:t>
            </a:r>
            <a:r>
              <a:rPr lang="en-US" dirty="0" err="1"/>
              <a:t>cip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Cip</a:t>
            </a:r>
            <a:r>
              <a:rPr lang="en-US" dirty="0"/>
              <a:t> </a:t>
            </a:r>
            <a:r>
              <a:rPr lang="en-US" dirty="0" err="1"/>
              <a:t>sadrzi</a:t>
            </a:r>
            <a:r>
              <a:rPr lang="en-US" dirty="0"/>
              <a:t> 130 000 </a:t>
            </a:r>
            <a:r>
              <a:rPr lang="en-US" dirty="0" err="1"/>
              <a:t>neurona</a:t>
            </a:r>
            <a:r>
              <a:rPr lang="en-US" dirty="0"/>
              <a:t> </a:t>
            </a:r>
            <a:r>
              <a:rPr lang="sr-Latn-RS" dirty="0"/>
              <a:t>i </a:t>
            </a:r>
            <a:r>
              <a:rPr lang="en-US" dirty="0"/>
              <a:t>128 </a:t>
            </a:r>
            <a:r>
              <a:rPr lang="en-US" dirty="0" err="1"/>
              <a:t>jezgara</a:t>
            </a:r>
            <a:r>
              <a:rPr lang="en-US" dirty="0"/>
              <a:t> </a:t>
            </a:r>
            <a:r>
              <a:rPr lang="en-US" dirty="0" err="1"/>
              <a:t>cija</a:t>
            </a:r>
            <a:r>
              <a:rPr lang="en-US" dirty="0"/>
              <a:t> </a:t>
            </a:r>
            <a:r>
              <a:rPr lang="en-US" dirty="0" err="1"/>
              <a:t>arhitektura</a:t>
            </a:r>
            <a:r>
              <a:rPr lang="en-US" dirty="0"/>
              <a:t> je </a:t>
            </a:r>
            <a:r>
              <a:rPr lang="en-US" dirty="0" err="1"/>
              <a:t>optimizovana</a:t>
            </a:r>
            <a:r>
              <a:rPr lang="en-US" dirty="0"/>
              <a:t> </a:t>
            </a:r>
            <a:r>
              <a:rPr lang="en-US" dirty="0" err="1"/>
              <a:t>iskljucivo</a:t>
            </a:r>
            <a:r>
              <a:rPr lang="en-US" dirty="0"/>
              <a:t> za </a:t>
            </a:r>
            <a:r>
              <a:rPr lang="en-US" dirty="0" err="1"/>
              <a:t>algoritme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se </a:t>
            </a:r>
            <a:r>
              <a:rPr lang="en-US" dirty="0" err="1"/>
              <a:t>primanjuju</a:t>
            </a:r>
            <a:r>
              <a:rPr lang="en-US" dirty="0"/>
              <a:t> za </a:t>
            </a:r>
            <a:r>
              <a:rPr lang="en-US" dirty="0" err="1"/>
              <a:t>treniranje</a:t>
            </a:r>
            <a:r>
              <a:rPr lang="en-US" dirty="0"/>
              <a:t> INM.</a:t>
            </a:r>
          </a:p>
          <a:p>
            <a:r>
              <a:rPr lang="en-US" dirty="0" err="1"/>
              <a:t>Ovo</a:t>
            </a:r>
            <a:r>
              <a:rPr lang="en-US" dirty="0"/>
              <a:t> </a:t>
            </a:r>
            <a:r>
              <a:rPr lang="en-US" dirty="0" err="1"/>
              <a:t>Intelovo</a:t>
            </a:r>
            <a:r>
              <a:rPr lang="en-US" dirty="0"/>
              <a:t> </a:t>
            </a:r>
            <a:r>
              <a:rPr lang="en-US" dirty="0" err="1"/>
              <a:t>istrazivanje</a:t>
            </a:r>
            <a:r>
              <a:rPr lang="en-US" dirty="0"/>
              <a:t> je </a:t>
            </a:r>
            <a:r>
              <a:rPr lang="en-US" dirty="0" err="1"/>
              <a:t>veoma</a:t>
            </a:r>
            <a:r>
              <a:rPr lang="en-US" dirty="0"/>
              <a:t> </a:t>
            </a:r>
            <a:r>
              <a:rPr lang="en-US" dirty="0" err="1"/>
              <a:t>znacajno</a:t>
            </a:r>
            <a:r>
              <a:rPr lang="en-US" dirty="0"/>
              <a:t> za INM </a:t>
            </a:r>
            <a:r>
              <a:rPr lang="en-US" dirty="0" err="1"/>
              <a:t>zbog</a:t>
            </a:r>
            <a:r>
              <a:rPr lang="en-US" dirty="0"/>
              <a:t> toga </a:t>
            </a:r>
            <a:r>
              <a:rPr lang="en-US" dirty="0" err="1"/>
              <a:t>sto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biti</a:t>
            </a:r>
            <a:r>
              <a:rPr lang="en-US" dirty="0"/>
              <a:t> </a:t>
            </a:r>
            <a:r>
              <a:rPr lang="en-US" dirty="0" err="1"/>
              <a:t>indikator</a:t>
            </a:r>
            <a:r>
              <a:rPr lang="en-US" dirty="0"/>
              <a:t> da li </a:t>
            </a:r>
            <a:r>
              <a:rPr lang="en-US" dirty="0" err="1"/>
              <a:t>su</a:t>
            </a:r>
            <a:r>
              <a:rPr lang="en-US" dirty="0"/>
              <a:t> one </a:t>
            </a:r>
            <a:r>
              <a:rPr lang="en-US" dirty="0" err="1"/>
              <a:t>vredne</a:t>
            </a:r>
            <a:r>
              <a:rPr lang="en-US" dirty="0"/>
              <a:t> </a:t>
            </a:r>
            <a:r>
              <a:rPr lang="en-US" dirty="0" err="1"/>
              <a:t>daljeg</a:t>
            </a:r>
            <a:r>
              <a:rPr lang="en-US" dirty="0"/>
              <a:t> </a:t>
            </a:r>
            <a:r>
              <a:rPr lang="en-US" dirty="0" err="1"/>
              <a:t>istra</a:t>
            </a:r>
            <a:r>
              <a:rPr lang="en-US" dirty="0"/>
              <a:t> </a:t>
            </a:r>
            <a:r>
              <a:rPr lang="en-US" dirty="0" err="1"/>
              <a:t>zivanja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da li </a:t>
            </a:r>
            <a:r>
              <a:rPr lang="en-US" dirty="0" err="1"/>
              <a:t>mogu</a:t>
            </a:r>
            <a:r>
              <a:rPr lang="en-US" dirty="0"/>
              <a:t> da </a:t>
            </a:r>
            <a:r>
              <a:rPr lang="en-US" dirty="0" err="1"/>
              <a:t>donesu</a:t>
            </a:r>
            <a:r>
              <a:rPr lang="en-US" dirty="0"/>
              <a:t> </a:t>
            </a:r>
            <a:r>
              <a:rPr lang="en-US" dirty="0" err="1"/>
              <a:t>poboljsanja</a:t>
            </a:r>
            <a:r>
              <a:rPr lang="en-US" dirty="0"/>
              <a:t> u </a:t>
            </a:r>
            <a:r>
              <a:rPr lang="en-US" dirty="0" err="1"/>
              <a:t>odnosu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drugu</a:t>
            </a:r>
            <a:r>
              <a:rPr lang="en-US" dirty="0"/>
              <a:t> </a:t>
            </a:r>
            <a:r>
              <a:rPr lang="en-US" dirty="0" err="1"/>
              <a:t>generaciju</a:t>
            </a:r>
            <a:r>
              <a:rPr lang="en-US" dirty="0"/>
              <a:t> </a:t>
            </a:r>
            <a:r>
              <a:rPr lang="en-US" dirty="0" err="1"/>
              <a:t>neuronskih</a:t>
            </a:r>
            <a:r>
              <a:rPr lang="en-US" dirty="0"/>
              <a:t> </a:t>
            </a:r>
            <a:r>
              <a:rPr lang="en-US" dirty="0" err="1"/>
              <a:t>mreza</a:t>
            </a:r>
            <a:r>
              <a:rPr lang="en-US" dirty="0"/>
              <a:t>. </a:t>
            </a:r>
          </a:p>
          <a:p>
            <a:endParaRPr lang="sr-Latn-RS" dirty="0"/>
          </a:p>
          <a:p>
            <a:r>
              <a:rPr lang="en-US" dirty="0"/>
              <a:t>U </a:t>
            </a:r>
            <a:r>
              <a:rPr lang="en-US" dirty="0" err="1"/>
              <a:t>konvencionalnom</a:t>
            </a:r>
            <a:r>
              <a:rPr lang="en-US" dirty="0"/>
              <a:t> </a:t>
            </a:r>
            <a:r>
              <a:rPr lang="en-US" dirty="0" err="1"/>
              <a:t>mikrocipu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Von </a:t>
            </a:r>
            <a:r>
              <a:rPr lang="en-US" dirty="0" err="1"/>
              <a:t>Neumannovom</a:t>
            </a:r>
            <a:r>
              <a:rPr lang="en-US" dirty="0"/>
              <a:t> </a:t>
            </a:r>
            <a:r>
              <a:rPr lang="en-US" dirty="0" err="1"/>
              <a:t>arhitekturom</a:t>
            </a:r>
            <a:r>
              <a:rPr lang="en-US" dirty="0"/>
              <a:t>, </a:t>
            </a:r>
            <a:r>
              <a:rPr lang="sr-Latn-RS" dirty="0"/>
              <a:t>procesor </a:t>
            </a:r>
            <a:r>
              <a:rPr lang="en-US" dirty="0"/>
              <a:t>je </a:t>
            </a:r>
            <a:r>
              <a:rPr lang="en-US" dirty="0" err="1"/>
              <a:t>odvojen</a:t>
            </a:r>
            <a:r>
              <a:rPr lang="en-US" dirty="0"/>
              <a:t> od </a:t>
            </a:r>
            <a:r>
              <a:rPr lang="en-US" dirty="0" err="1"/>
              <a:t>memorije</a:t>
            </a:r>
            <a:r>
              <a:rPr lang="en-US" dirty="0"/>
              <a:t>. </a:t>
            </a:r>
            <a:endParaRPr lang="sr-Latn-RS" dirty="0"/>
          </a:p>
          <a:p>
            <a:r>
              <a:rPr lang="en-US" dirty="0"/>
              <a:t>Problem s </a:t>
            </a:r>
            <a:r>
              <a:rPr lang="en-US" dirty="0" err="1"/>
              <a:t>ovim</a:t>
            </a:r>
            <a:r>
              <a:rPr lang="en-US" dirty="0"/>
              <a:t> </a:t>
            </a:r>
            <a:r>
              <a:rPr lang="en-US" dirty="0" err="1"/>
              <a:t>dizajnom</a:t>
            </a:r>
            <a:r>
              <a:rPr lang="en-US" dirty="0"/>
              <a:t> je u tome </a:t>
            </a:r>
            <a:r>
              <a:rPr lang="en-US" dirty="0" err="1"/>
              <a:t>sto</a:t>
            </a:r>
            <a:r>
              <a:rPr lang="en-US" dirty="0"/>
              <a:t> </a:t>
            </a:r>
            <a:r>
              <a:rPr lang="en-US" dirty="0" err="1"/>
              <a:t>veza</a:t>
            </a:r>
            <a:r>
              <a:rPr lang="en-US" dirty="0"/>
              <a:t> </a:t>
            </a:r>
            <a:r>
              <a:rPr lang="en-US" dirty="0" err="1"/>
              <a:t>izmedu</a:t>
            </a:r>
            <a:r>
              <a:rPr lang="en-US" dirty="0"/>
              <a:t> </a:t>
            </a:r>
            <a:r>
              <a:rPr lang="en-US" dirty="0" err="1"/>
              <a:t>memorije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procesora</a:t>
            </a:r>
            <a:r>
              <a:rPr lang="en-US" dirty="0"/>
              <a:t> </a:t>
            </a:r>
            <a:r>
              <a:rPr lang="sr-Latn-RS" dirty="0"/>
              <a:t>predstavlja </a:t>
            </a:r>
            <a:r>
              <a:rPr lang="en-US" dirty="0" err="1"/>
              <a:t>usko</a:t>
            </a:r>
            <a:r>
              <a:rPr lang="en-US" dirty="0"/>
              <a:t> </a:t>
            </a:r>
            <a:r>
              <a:rPr lang="en-US" dirty="0" err="1"/>
              <a:t>grlo</a:t>
            </a:r>
            <a:r>
              <a:rPr lang="sr-Latn-RS" dirty="0"/>
              <a:t> i</a:t>
            </a:r>
            <a:r>
              <a:rPr lang="en-US" dirty="0"/>
              <a:t> </a:t>
            </a:r>
            <a:r>
              <a:rPr lang="en-US" dirty="0" err="1"/>
              <a:t>konstantno</a:t>
            </a:r>
            <a:r>
              <a:rPr lang="en-US" dirty="0"/>
              <a:t> </a:t>
            </a:r>
            <a:r>
              <a:rPr lang="en-US" dirty="0" err="1"/>
              <a:t>prosljedivanje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</a:t>
            </a:r>
            <a:r>
              <a:rPr lang="en-US" dirty="0" err="1"/>
              <a:t>izmedu</a:t>
            </a:r>
            <a:r>
              <a:rPr lang="en-US" dirty="0"/>
              <a:t> </a:t>
            </a:r>
            <a:r>
              <a:rPr lang="en-US" dirty="0" err="1"/>
              <a:t>procesora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memorije</a:t>
            </a:r>
            <a:r>
              <a:rPr lang="en-US" dirty="0"/>
              <a:t> </a:t>
            </a:r>
            <a:r>
              <a:rPr lang="en-US" dirty="0" err="1"/>
              <a:t>trosi</a:t>
            </a:r>
            <a:r>
              <a:rPr lang="en-US" dirty="0"/>
              <a:t> </a:t>
            </a:r>
            <a:r>
              <a:rPr lang="en-US" dirty="0" err="1"/>
              <a:t>energiju</a:t>
            </a:r>
            <a:r>
              <a:rPr lang="en-US" dirty="0"/>
              <a:t>.</a:t>
            </a:r>
            <a:endParaRPr lang="sr-Latn-RS" dirty="0"/>
          </a:p>
          <a:p>
            <a:r>
              <a:rPr lang="en-US" dirty="0"/>
              <a:t>U </a:t>
            </a:r>
            <a:r>
              <a:rPr lang="en-US" dirty="0" err="1"/>
              <a:t>neuromorfnom</a:t>
            </a:r>
            <a:r>
              <a:rPr lang="en-US" dirty="0"/>
              <a:t> </a:t>
            </a:r>
            <a:r>
              <a:rPr lang="en-US" dirty="0" err="1"/>
              <a:t>cipu</a:t>
            </a:r>
            <a:r>
              <a:rPr lang="en-US" dirty="0"/>
              <a:t> </a:t>
            </a:r>
            <a:r>
              <a:rPr lang="en-US" dirty="0" err="1"/>
              <a:t>svako</a:t>
            </a:r>
            <a:r>
              <a:rPr lang="en-US" dirty="0"/>
              <a:t> </a:t>
            </a:r>
            <a:r>
              <a:rPr lang="en-US" dirty="0" err="1"/>
              <a:t>jezgro</a:t>
            </a:r>
            <a:r>
              <a:rPr lang="en-US" dirty="0"/>
              <a:t> </a:t>
            </a:r>
            <a:r>
              <a:rPr lang="en-US" dirty="0" err="1"/>
              <a:t>sadrzi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procesor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memoriju</a:t>
            </a:r>
            <a:r>
              <a:rPr lang="en-US" dirty="0"/>
              <a:t>, </a:t>
            </a:r>
            <a:r>
              <a:rPr lang="en-US" dirty="0" err="1"/>
              <a:t>cime</a:t>
            </a:r>
            <a:r>
              <a:rPr lang="en-US" dirty="0"/>
              <a:t> se </a:t>
            </a:r>
            <a:r>
              <a:rPr lang="en-US" dirty="0" err="1"/>
              <a:t>stedi</a:t>
            </a:r>
            <a:r>
              <a:rPr lang="en-US" dirty="0"/>
              <a:t> </a:t>
            </a:r>
            <a:r>
              <a:rPr lang="en-US" dirty="0" err="1"/>
              <a:t>energija</a:t>
            </a:r>
            <a:r>
              <a:rPr lang="en-US" dirty="0"/>
              <a:t>.</a:t>
            </a:r>
            <a:endParaRPr lang="sr-Latn-RS" dirty="0"/>
          </a:p>
          <a:p>
            <a:r>
              <a:rPr lang="en-US" dirty="0"/>
              <a:t>Za </a:t>
            </a:r>
            <a:r>
              <a:rPr lang="en-US" dirty="0" err="1"/>
              <a:t>razliku</a:t>
            </a:r>
            <a:r>
              <a:rPr lang="en-US" dirty="0"/>
              <a:t> od </a:t>
            </a:r>
            <a:r>
              <a:rPr lang="en-US" dirty="0" err="1"/>
              <a:t>konvencionalnih</a:t>
            </a:r>
            <a:r>
              <a:rPr lang="en-US" dirty="0"/>
              <a:t> </a:t>
            </a:r>
            <a:r>
              <a:rPr lang="en-US" dirty="0" err="1"/>
              <a:t>mikrocipova</a:t>
            </a:r>
            <a:r>
              <a:rPr lang="en-US" dirty="0"/>
              <a:t>,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koriste</a:t>
            </a:r>
            <a:r>
              <a:rPr lang="en-US" dirty="0"/>
              <a:t> signal </a:t>
            </a:r>
            <a:r>
              <a:rPr lang="en-US" dirty="0" err="1"/>
              <a:t>takta</a:t>
            </a:r>
            <a:r>
              <a:rPr lang="en-US" dirty="0"/>
              <a:t>, </a:t>
            </a:r>
            <a:r>
              <a:rPr lang="en-US" dirty="0" err="1"/>
              <a:t>aktivnost</a:t>
            </a:r>
            <a:r>
              <a:rPr lang="en-US" dirty="0"/>
              <a:t> u </a:t>
            </a:r>
            <a:r>
              <a:rPr lang="en-US" dirty="0" err="1"/>
              <a:t>neurosinaptickim</a:t>
            </a:r>
            <a:r>
              <a:rPr lang="en-US" dirty="0"/>
              <a:t> </a:t>
            </a:r>
            <a:r>
              <a:rPr lang="en-US" dirty="0" err="1"/>
              <a:t>jezgrama</a:t>
            </a:r>
            <a:r>
              <a:rPr lang="en-US" dirty="0"/>
              <a:t> se </a:t>
            </a:r>
            <a:r>
              <a:rPr lang="en-US" dirty="0" err="1"/>
              <a:t>pokrece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</a:t>
            </a:r>
            <a:r>
              <a:rPr lang="en-US" dirty="0" err="1"/>
              <a:t>kada</a:t>
            </a:r>
            <a:r>
              <a:rPr lang="en-US" dirty="0"/>
              <a:t> </a:t>
            </a:r>
            <a:r>
              <a:rPr lang="en-US" dirty="0" err="1"/>
              <a:t>elektricni</a:t>
            </a:r>
            <a:r>
              <a:rPr lang="en-US" dirty="0"/>
              <a:t> </a:t>
            </a:r>
            <a:r>
              <a:rPr lang="en-US" dirty="0" err="1"/>
              <a:t>naboj</a:t>
            </a:r>
            <a:r>
              <a:rPr lang="en-US" dirty="0"/>
              <a:t> </a:t>
            </a:r>
            <a:r>
              <a:rPr lang="en-US" dirty="0" err="1"/>
              <a:t>dosegne</a:t>
            </a:r>
            <a:r>
              <a:rPr lang="en-US" dirty="0"/>
              <a:t> </a:t>
            </a:r>
            <a:r>
              <a:rPr lang="en-US" dirty="0" err="1"/>
              <a:t>odredenu</a:t>
            </a:r>
            <a:r>
              <a:rPr lang="en-US" dirty="0"/>
              <a:t> </a:t>
            </a:r>
            <a:r>
              <a:rPr lang="en-US" dirty="0" err="1"/>
              <a:t>vrednost</a:t>
            </a:r>
            <a:r>
              <a:rPr lang="en-US" dirty="0"/>
              <a:t>, </a:t>
            </a:r>
            <a:r>
              <a:rPr lang="en-US" dirty="0" err="1"/>
              <a:t>slicno</a:t>
            </a:r>
            <a:r>
              <a:rPr lang="en-US" dirty="0"/>
              <a:t> </a:t>
            </a:r>
            <a:r>
              <a:rPr lang="en-US" dirty="0" err="1"/>
              <a:t>onome</a:t>
            </a:r>
            <a:r>
              <a:rPr lang="en-US" dirty="0"/>
              <a:t> </a:t>
            </a:r>
            <a:r>
              <a:rPr lang="en-US" dirty="0" err="1"/>
              <a:t>sto</a:t>
            </a:r>
            <a:r>
              <a:rPr lang="en-US" dirty="0"/>
              <a:t> se </a:t>
            </a:r>
            <a:r>
              <a:rPr lang="en-US" dirty="0" err="1"/>
              <a:t>dogada</a:t>
            </a:r>
            <a:r>
              <a:rPr lang="en-US" dirty="0"/>
              <a:t> u </a:t>
            </a:r>
            <a:r>
              <a:rPr lang="en-US" dirty="0" err="1"/>
              <a:t>ljudskom</a:t>
            </a:r>
            <a:r>
              <a:rPr lang="en-US" dirty="0"/>
              <a:t> </a:t>
            </a:r>
            <a:r>
              <a:rPr lang="en-US" dirty="0" err="1"/>
              <a:t>mozgu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498626-AA26-4B54-B6EA-8439B5FAE6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63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Simuliranje</a:t>
            </a:r>
            <a:r>
              <a:rPr lang="en-US" dirty="0"/>
              <a:t> </a:t>
            </a:r>
            <a:r>
              <a:rPr lang="en-US" dirty="0" err="1"/>
              <a:t>rada</a:t>
            </a:r>
            <a:r>
              <a:rPr lang="en-US" dirty="0"/>
              <a:t> </a:t>
            </a:r>
            <a:r>
              <a:rPr lang="en-US" dirty="0" err="1"/>
              <a:t>bioloskog</a:t>
            </a:r>
            <a:r>
              <a:rPr lang="en-US" dirty="0"/>
              <a:t> </a:t>
            </a:r>
            <a:r>
              <a:rPr lang="en-US" dirty="0" err="1"/>
              <a:t>neurona</a:t>
            </a:r>
            <a:r>
              <a:rPr lang="en-US" dirty="0"/>
              <a:t> je </a:t>
            </a:r>
            <a:r>
              <a:rPr lang="en-US" dirty="0" err="1"/>
              <a:t>trenutno</a:t>
            </a:r>
            <a:r>
              <a:rPr lang="en-US" dirty="0"/>
              <a:t> </a:t>
            </a:r>
            <a:r>
              <a:rPr lang="en-US" dirty="0" err="1"/>
              <a:t>nemoguce</a:t>
            </a:r>
            <a:r>
              <a:rPr lang="en-US" dirty="0"/>
              <a:t>, </a:t>
            </a:r>
            <a:r>
              <a:rPr lang="en-US" dirty="0" err="1"/>
              <a:t>ali</a:t>
            </a:r>
            <a:r>
              <a:rPr lang="en-US" dirty="0"/>
              <a:t> pod </a:t>
            </a:r>
            <a:r>
              <a:rPr lang="en-US" dirty="0" err="1"/>
              <a:t>odredenim</a:t>
            </a:r>
            <a:r>
              <a:rPr lang="en-US" dirty="0"/>
              <a:t> </a:t>
            </a:r>
            <a:r>
              <a:rPr lang="en-US" dirty="0" err="1"/>
              <a:t>predpostavkama</a:t>
            </a:r>
            <a:r>
              <a:rPr lang="sr-Latn-RS" dirty="0"/>
              <a:t> možemo </a:t>
            </a:r>
            <a:r>
              <a:rPr lang="en-US" dirty="0" err="1"/>
              <a:t>prikazati</a:t>
            </a:r>
            <a:r>
              <a:rPr lang="en-US" dirty="0"/>
              <a:t> </a:t>
            </a:r>
            <a:r>
              <a:rPr lang="sr-Latn-RS" dirty="0"/>
              <a:t>njegov </a:t>
            </a:r>
            <a:r>
              <a:rPr lang="en-US" dirty="0"/>
              <a:t>rad. </a:t>
            </a:r>
          </a:p>
          <a:p>
            <a:endParaRPr lang="en-US" dirty="0"/>
          </a:p>
          <a:p>
            <a:r>
              <a:rPr lang="en-US" dirty="0"/>
              <a:t>U </a:t>
            </a:r>
            <a:r>
              <a:rPr lang="en-US" dirty="0" err="1"/>
              <a:t>ovom</a:t>
            </a:r>
            <a:r>
              <a:rPr lang="en-US" dirty="0"/>
              <a:t> </a:t>
            </a:r>
            <a:r>
              <a:rPr lang="en-US" dirty="0" err="1"/>
              <a:t>modelu</a:t>
            </a:r>
            <a:r>
              <a:rPr lang="en-US" dirty="0"/>
              <a:t> </a:t>
            </a:r>
            <a:r>
              <a:rPr lang="en-US" dirty="0" err="1"/>
              <a:t>otporni</a:t>
            </a:r>
            <a:r>
              <a:rPr lang="sr-Latn-RS" dirty="0"/>
              <a:t>k</a:t>
            </a:r>
            <a:r>
              <a:rPr lang="en-US" dirty="0"/>
              <a:t> </a:t>
            </a:r>
            <a:r>
              <a:rPr lang="en-US" dirty="0" err="1"/>
              <a:t>ri</a:t>
            </a:r>
            <a:r>
              <a:rPr lang="en-US" dirty="0"/>
              <a:t> </a:t>
            </a:r>
            <a:r>
              <a:rPr lang="en-US" dirty="0" err="1"/>
              <a:t>predstavlja</a:t>
            </a:r>
            <a:r>
              <a:rPr lang="en-US" dirty="0"/>
              <a:t> </a:t>
            </a:r>
            <a:r>
              <a:rPr lang="en-US" dirty="0" err="1"/>
              <a:t>unutrasnju</a:t>
            </a:r>
            <a:r>
              <a:rPr lang="en-US" dirty="0"/>
              <a:t> </a:t>
            </a:r>
            <a:r>
              <a:rPr lang="en-US" dirty="0" err="1"/>
              <a:t>otpornost</a:t>
            </a:r>
            <a:r>
              <a:rPr lang="en-US" dirty="0"/>
              <a:t> </a:t>
            </a:r>
            <a:r>
              <a:rPr lang="en-US" dirty="0" err="1"/>
              <a:t>aksona</a:t>
            </a:r>
            <a:r>
              <a:rPr lang="en-US" dirty="0"/>
              <a:t>.</a:t>
            </a:r>
            <a:endParaRPr lang="sr-Latn-RS" dirty="0"/>
          </a:p>
          <a:p>
            <a:r>
              <a:rPr lang="en-US" dirty="0" err="1"/>
              <a:t>Njegova</a:t>
            </a:r>
            <a:r>
              <a:rPr lang="en-US" dirty="0"/>
              <a:t> </a:t>
            </a:r>
            <a:r>
              <a:rPr lang="en-US" dirty="0" err="1"/>
              <a:t>uloga</a:t>
            </a:r>
            <a:r>
              <a:rPr lang="en-US" dirty="0"/>
              <a:t> u </a:t>
            </a:r>
            <a:r>
              <a:rPr lang="en-US" dirty="0" err="1"/>
              <a:t>bioloskom</a:t>
            </a:r>
            <a:r>
              <a:rPr lang="en-US" dirty="0"/>
              <a:t> </a:t>
            </a:r>
            <a:r>
              <a:rPr lang="en-US" dirty="0" err="1"/>
              <a:t>neuronu</a:t>
            </a:r>
            <a:r>
              <a:rPr lang="en-US" dirty="0"/>
              <a:t> je da </a:t>
            </a:r>
            <a:r>
              <a:rPr lang="en-US" dirty="0" err="1"/>
              <a:t>omoguci</a:t>
            </a:r>
            <a:r>
              <a:rPr lang="en-US" dirty="0"/>
              <a:t> </a:t>
            </a:r>
            <a:r>
              <a:rPr lang="en-US" dirty="0" err="1"/>
              <a:t>kretanje</a:t>
            </a:r>
            <a:r>
              <a:rPr lang="en-US" dirty="0"/>
              <a:t> </a:t>
            </a:r>
            <a:r>
              <a:rPr lang="en-US" dirty="0" err="1"/>
              <a:t>jona</a:t>
            </a:r>
            <a:r>
              <a:rPr lang="en-US" dirty="0"/>
              <a:t> </a:t>
            </a:r>
            <a:r>
              <a:rPr lang="en-US" dirty="0" err="1"/>
              <a:t>kroz</a:t>
            </a:r>
            <a:r>
              <a:rPr lang="en-US" dirty="0"/>
              <a:t> </a:t>
            </a:r>
            <a:r>
              <a:rPr lang="en-US" dirty="0" err="1"/>
              <a:t>citoplazmu</a:t>
            </a:r>
            <a:r>
              <a:rPr lang="en-US" dirty="0"/>
              <a:t> </a:t>
            </a:r>
            <a:r>
              <a:rPr lang="en-US" dirty="0" err="1"/>
              <a:t>celije</a:t>
            </a:r>
            <a:r>
              <a:rPr lang="en-US" dirty="0"/>
              <a:t>. </a:t>
            </a:r>
            <a:endParaRPr lang="sr-Latn-RS" dirty="0"/>
          </a:p>
          <a:p>
            <a:r>
              <a:rPr lang="en-US" dirty="0" err="1"/>
              <a:t>Nagomilavanje</a:t>
            </a:r>
            <a:r>
              <a:rPr lang="en-US" dirty="0"/>
              <a:t> </a:t>
            </a:r>
            <a:r>
              <a:rPr lang="en-US" dirty="0" err="1"/>
              <a:t>naelektrisanja</a:t>
            </a:r>
            <a:r>
              <a:rPr lang="en-US" dirty="0"/>
              <a:t> u </a:t>
            </a:r>
            <a:r>
              <a:rPr lang="en-US" dirty="0" err="1"/>
              <a:t>aksonu</a:t>
            </a:r>
            <a:r>
              <a:rPr lang="en-US" dirty="0"/>
              <a:t> je </a:t>
            </a:r>
            <a:r>
              <a:rPr lang="en-US" dirty="0" err="1"/>
              <a:t>simulirano</a:t>
            </a:r>
            <a:r>
              <a:rPr lang="en-US" dirty="0"/>
              <a:t> </a:t>
            </a:r>
            <a:r>
              <a:rPr lang="en-US" dirty="0" err="1"/>
              <a:t>kondenzato</a:t>
            </a:r>
            <a:r>
              <a:rPr lang="sr-Latn-RS" dirty="0"/>
              <a:t>rom</a:t>
            </a:r>
            <a:r>
              <a:rPr lang="en-US" dirty="0"/>
              <a:t> co. </a:t>
            </a:r>
            <a:endParaRPr lang="sr-Latn-RS" dirty="0"/>
          </a:p>
          <a:p>
            <a:r>
              <a:rPr lang="en-US" dirty="0" err="1"/>
              <a:t>Otpornik</a:t>
            </a:r>
            <a:r>
              <a:rPr lang="en-US" dirty="0"/>
              <a:t> </a:t>
            </a:r>
            <a:r>
              <a:rPr lang="en-US" dirty="0" err="1"/>
              <a:t>ro</a:t>
            </a:r>
            <a:r>
              <a:rPr lang="en-US" dirty="0"/>
              <a:t>, </a:t>
            </a:r>
            <a:r>
              <a:rPr lang="en-US" dirty="0" err="1"/>
              <a:t>paralelno</a:t>
            </a:r>
            <a:r>
              <a:rPr lang="en-US" dirty="0"/>
              <a:t> </a:t>
            </a:r>
            <a:r>
              <a:rPr lang="en-US" dirty="0" err="1"/>
              <a:t>vezan</a:t>
            </a:r>
            <a:r>
              <a:rPr lang="en-US" dirty="0"/>
              <a:t> za </a:t>
            </a:r>
            <a:r>
              <a:rPr lang="en-US" dirty="0" err="1"/>
              <a:t>kondenzator</a:t>
            </a:r>
            <a:r>
              <a:rPr lang="en-US" dirty="0"/>
              <a:t> co, </a:t>
            </a:r>
            <a:r>
              <a:rPr lang="en-US" dirty="0" err="1"/>
              <a:t>koristi</a:t>
            </a:r>
            <a:r>
              <a:rPr lang="en-US" dirty="0"/>
              <a:t> se za </a:t>
            </a:r>
            <a:r>
              <a:rPr lang="en-US" dirty="0" err="1"/>
              <a:t>praznjenje</a:t>
            </a:r>
            <a:r>
              <a:rPr lang="en-US" dirty="0"/>
              <a:t> </a:t>
            </a:r>
            <a:r>
              <a:rPr lang="en-US" dirty="0" err="1"/>
              <a:t>kondenzatora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simulira</a:t>
            </a:r>
            <a:r>
              <a:rPr lang="en-US" dirty="0"/>
              <a:t> </a:t>
            </a:r>
            <a:r>
              <a:rPr lang="en-US" dirty="0" err="1"/>
              <a:t>relaksaciju</a:t>
            </a:r>
            <a:r>
              <a:rPr lang="en-US" dirty="0"/>
              <a:t> </a:t>
            </a:r>
            <a:r>
              <a:rPr lang="en-US" dirty="0" err="1"/>
              <a:t>aksona</a:t>
            </a:r>
            <a:r>
              <a:rPr lang="en-US" dirty="0"/>
              <a:t>. </a:t>
            </a:r>
            <a:endParaRPr lang="sr-Latn-RS" dirty="0"/>
          </a:p>
          <a:p>
            <a:r>
              <a:rPr lang="sr-Latn-RS" dirty="0"/>
              <a:t>On takodje</a:t>
            </a:r>
            <a:r>
              <a:rPr lang="en-US" dirty="0"/>
              <a:t> </a:t>
            </a:r>
            <a:r>
              <a:rPr lang="en-US" dirty="0" err="1"/>
              <a:t>predstavlja</a:t>
            </a:r>
            <a:r>
              <a:rPr lang="en-US" dirty="0"/>
              <a:t> </a:t>
            </a:r>
            <a:r>
              <a:rPr lang="en-US" dirty="0" err="1"/>
              <a:t>otpornost</a:t>
            </a:r>
            <a:r>
              <a:rPr lang="en-US" dirty="0"/>
              <a:t> membrane </a:t>
            </a:r>
            <a:r>
              <a:rPr lang="en-US" dirty="0" err="1"/>
              <a:t>tj</a:t>
            </a:r>
            <a:r>
              <a:rPr lang="en-US" dirty="0"/>
              <a:t>. </a:t>
            </a:r>
            <a:r>
              <a:rPr lang="en-US" dirty="0" err="1"/>
              <a:t>mogucnost</a:t>
            </a:r>
            <a:r>
              <a:rPr lang="en-US" dirty="0"/>
              <a:t> </a:t>
            </a:r>
            <a:r>
              <a:rPr lang="en-US" dirty="0" err="1"/>
              <a:t>jona</a:t>
            </a:r>
            <a:r>
              <a:rPr lang="en-US" dirty="0"/>
              <a:t> da se </a:t>
            </a:r>
            <a:r>
              <a:rPr lang="en-US" dirty="0" err="1"/>
              <a:t>krecu</a:t>
            </a:r>
            <a:r>
              <a:rPr lang="en-US" dirty="0"/>
              <a:t> </a:t>
            </a:r>
            <a:r>
              <a:rPr lang="sr-Latn-RS" dirty="0"/>
              <a:t>kro</a:t>
            </a:r>
            <a:r>
              <a:rPr lang="en-GB" dirty="0"/>
              <a:t>z</a:t>
            </a:r>
            <a:r>
              <a:rPr lang="sr-Latn-RS" dirty="0"/>
              <a:t> membranu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Ovo</a:t>
            </a:r>
            <a:r>
              <a:rPr lang="en-US" dirty="0"/>
              <a:t> </a:t>
            </a:r>
            <a:r>
              <a:rPr lang="en-US" dirty="0" err="1"/>
              <a:t>kolo</a:t>
            </a:r>
            <a:r>
              <a:rPr lang="en-US" dirty="0"/>
              <a:t> </a:t>
            </a:r>
            <a:r>
              <a:rPr lang="en-US" dirty="0" err="1"/>
              <a:t>predstavlja</a:t>
            </a:r>
            <a:r>
              <a:rPr lang="en-US" dirty="0"/>
              <a:t> </a:t>
            </a:r>
            <a:r>
              <a:rPr lang="en-US" dirty="0" err="1"/>
              <a:t>osnovu</a:t>
            </a:r>
            <a:r>
              <a:rPr lang="en-US" dirty="0"/>
              <a:t> </a:t>
            </a:r>
            <a:r>
              <a:rPr lang="en-US" dirty="0" err="1"/>
              <a:t>svih</a:t>
            </a:r>
            <a:r>
              <a:rPr lang="en-US" dirty="0"/>
              <a:t> </a:t>
            </a:r>
            <a:r>
              <a:rPr lang="en-US" dirty="0" err="1"/>
              <a:t>neurona</a:t>
            </a:r>
            <a:r>
              <a:rPr lang="en-US" dirty="0"/>
              <a:t> </a:t>
            </a:r>
            <a:r>
              <a:rPr lang="sr-Latn-RS" dirty="0"/>
              <a:t>i</a:t>
            </a:r>
            <a:r>
              <a:rPr lang="en-US" dirty="0"/>
              <a:t> </a:t>
            </a:r>
            <a:r>
              <a:rPr lang="en-US" dirty="0" err="1"/>
              <a:t>sinapsi</a:t>
            </a:r>
            <a:r>
              <a:rPr lang="en-US" dirty="0"/>
              <a:t> u </a:t>
            </a:r>
            <a:r>
              <a:rPr lang="en-US" dirty="0" err="1"/>
              <a:t>nasem</a:t>
            </a:r>
            <a:r>
              <a:rPr lang="en-US" dirty="0"/>
              <a:t> </a:t>
            </a:r>
            <a:r>
              <a:rPr lang="en-US" dirty="0" err="1"/>
              <a:t>sistemu</a:t>
            </a:r>
            <a:r>
              <a:rPr lang="sr-Latn-RS" dirty="0"/>
              <a:t>.</a:t>
            </a:r>
          </a:p>
          <a:p>
            <a:r>
              <a:rPr lang="sr-Latn-RS" dirty="0"/>
              <a:t>Z</a:t>
            </a:r>
            <a:r>
              <a:rPr lang="en-US" dirty="0" err="1"/>
              <a:t>avisno</a:t>
            </a:r>
            <a:r>
              <a:rPr lang="en-US" dirty="0"/>
              <a:t> od </a:t>
            </a:r>
            <a:r>
              <a:rPr lang="sr-Latn-RS" dirty="0"/>
              <a:t>namene neurona ili sinapse na ovo kolo se dodaju dodatni elementi.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498626-AA26-4B54-B6EA-8439B5FAE62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23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Zbog</a:t>
            </a:r>
            <a:r>
              <a:rPr lang="en-US" dirty="0"/>
              <a:t> </a:t>
            </a:r>
            <a:r>
              <a:rPr lang="en-US" dirty="0" err="1"/>
              <a:t>razlicite</a:t>
            </a:r>
            <a:r>
              <a:rPr lang="en-US" dirty="0"/>
              <a:t> </a:t>
            </a:r>
            <a:r>
              <a:rPr lang="en-US" dirty="0" err="1"/>
              <a:t>funkcije</a:t>
            </a:r>
            <a:r>
              <a:rPr lang="en-US" dirty="0"/>
              <a:t> </a:t>
            </a:r>
            <a:r>
              <a:rPr lang="en-US" dirty="0" err="1"/>
              <a:t>koju</a:t>
            </a:r>
            <a:r>
              <a:rPr lang="en-US" dirty="0"/>
              <a:t> </a:t>
            </a:r>
            <a:r>
              <a:rPr lang="en-US" dirty="0" err="1"/>
              <a:t>obavljaju</a:t>
            </a:r>
            <a:r>
              <a:rPr lang="en-US" dirty="0"/>
              <a:t>, </a:t>
            </a:r>
            <a:r>
              <a:rPr lang="en-US" dirty="0" err="1"/>
              <a:t>imamo</a:t>
            </a:r>
            <a:r>
              <a:rPr lang="en-US" dirty="0"/>
              <a:t> </a:t>
            </a:r>
            <a:r>
              <a:rPr lang="en-US" dirty="0" err="1"/>
              <a:t>nekoliko</a:t>
            </a:r>
            <a:r>
              <a:rPr lang="en-US" dirty="0"/>
              <a:t> </a:t>
            </a:r>
            <a:r>
              <a:rPr lang="en-US" dirty="0" err="1"/>
              <a:t>vrsta</a:t>
            </a:r>
            <a:r>
              <a:rPr lang="en-US" dirty="0"/>
              <a:t> </a:t>
            </a:r>
            <a:r>
              <a:rPr lang="en-US" dirty="0" err="1"/>
              <a:t>neurona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implementiraju</a:t>
            </a:r>
            <a:r>
              <a:rPr lang="en-US" dirty="0"/>
              <a:t> </a:t>
            </a:r>
            <a:r>
              <a:rPr lang="en-US" dirty="0" err="1"/>
              <a:t>isti</a:t>
            </a:r>
            <a:r>
              <a:rPr lang="en-US" dirty="0"/>
              <a:t> </a:t>
            </a:r>
            <a:r>
              <a:rPr lang="en-US" dirty="0" err="1"/>
              <a:t>interfejs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Jedan</a:t>
            </a:r>
            <a:r>
              <a:rPr lang="en-US" dirty="0"/>
              <a:t> od </a:t>
            </a:r>
            <a:r>
              <a:rPr lang="en-US" dirty="0" err="1"/>
              <a:t>neurona</a:t>
            </a:r>
            <a:r>
              <a:rPr lang="en-US" dirty="0"/>
              <a:t> je RLC </a:t>
            </a:r>
            <a:r>
              <a:rPr lang="en-US" dirty="0" err="1"/>
              <a:t>oscilator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osciluje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frekvenciji</a:t>
            </a:r>
            <a:r>
              <a:rPr lang="sr-Latn-RS" dirty="0"/>
              <a:t> koju mi definisemo</a:t>
            </a:r>
            <a:r>
              <a:rPr lang="en-US" dirty="0"/>
              <a:t>. </a:t>
            </a:r>
            <a:endParaRPr lang="sr-Latn-RS" dirty="0"/>
          </a:p>
          <a:p>
            <a:r>
              <a:rPr lang="en-US" dirty="0" err="1"/>
              <a:t>Njegova</a:t>
            </a:r>
            <a:r>
              <a:rPr lang="en-US" dirty="0"/>
              <a:t> </a:t>
            </a:r>
            <a:r>
              <a:rPr lang="en-US" dirty="0" err="1"/>
              <a:t>uloga</a:t>
            </a:r>
            <a:r>
              <a:rPr lang="en-US" dirty="0"/>
              <a:t> je da </a:t>
            </a:r>
            <a:r>
              <a:rPr lang="en-US" dirty="0" err="1"/>
              <a:t>proveri</a:t>
            </a:r>
            <a:r>
              <a:rPr lang="en-US" dirty="0"/>
              <a:t> da li u </a:t>
            </a:r>
            <a:r>
              <a:rPr lang="en-US" dirty="0" err="1"/>
              <a:t>ulaznom</a:t>
            </a:r>
            <a:r>
              <a:rPr lang="en-US" dirty="0"/>
              <a:t> </a:t>
            </a:r>
            <a:r>
              <a:rPr lang="en-US" dirty="0" err="1"/>
              <a:t>signalu</a:t>
            </a:r>
            <a:r>
              <a:rPr lang="en-US" dirty="0"/>
              <a:t> </a:t>
            </a:r>
            <a:r>
              <a:rPr lang="en-US" dirty="0" err="1"/>
              <a:t>postoji</a:t>
            </a:r>
            <a:r>
              <a:rPr lang="en-US" dirty="0"/>
              <a:t> </a:t>
            </a:r>
            <a:r>
              <a:rPr lang="en-US" dirty="0" err="1"/>
              <a:t>frekvencija</a:t>
            </a:r>
            <a:r>
              <a:rPr lang="en-US" dirty="0"/>
              <a:t> u </a:t>
            </a:r>
            <a:r>
              <a:rPr lang="en-US" dirty="0" err="1"/>
              <a:t>nekom</a:t>
            </a:r>
            <a:r>
              <a:rPr lang="en-US" dirty="0"/>
              <a:t> </a:t>
            </a:r>
            <a:r>
              <a:rPr lang="en-US" dirty="0" err="1"/>
              <a:t>opsegu</a:t>
            </a:r>
            <a:r>
              <a:rPr lang="sr-Latn-RS" dirty="0"/>
              <a:t>.</a:t>
            </a:r>
          </a:p>
          <a:p>
            <a:r>
              <a:rPr lang="en-US" dirty="0"/>
              <a:t>RLC neuron </a:t>
            </a:r>
            <a:r>
              <a:rPr lang="en-US" dirty="0" err="1"/>
              <a:t>koristimo</a:t>
            </a:r>
            <a:r>
              <a:rPr lang="en-US" dirty="0"/>
              <a:t> za </a:t>
            </a:r>
            <a:r>
              <a:rPr lang="en-US" dirty="0" err="1"/>
              <a:t>izracunavanje</a:t>
            </a:r>
            <a:r>
              <a:rPr lang="en-US" dirty="0"/>
              <a:t> </a:t>
            </a:r>
            <a:r>
              <a:rPr lang="en-US" dirty="0" err="1"/>
              <a:t>diskretne</a:t>
            </a:r>
            <a:r>
              <a:rPr lang="en-US" dirty="0"/>
              <a:t> </a:t>
            </a:r>
            <a:r>
              <a:rPr lang="en-US" dirty="0" err="1"/>
              <a:t>Furijeove</a:t>
            </a:r>
            <a:r>
              <a:rPr lang="en-US" dirty="0"/>
              <a:t> </a:t>
            </a:r>
            <a:r>
              <a:rPr lang="en-US" dirty="0" err="1"/>
              <a:t>transformacije</a:t>
            </a:r>
            <a:r>
              <a:rPr lang="en-US" dirty="0"/>
              <a:t>.</a:t>
            </a:r>
            <a:endParaRPr lang="sr-Latn-RS" dirty="0"/>
          </a:p>
          <a:p>
            <a:endParaRPr lang="sr-Latn-RS" dirty="0"/>
          </a:p>
          <a:p>
            <a:r>
              <a:rPr lang="en-US" dirty="0"/>
              <a:t>U </a:t>
            </a:r>
            <a:r>
              <a:rPr lang="en-US" dirty="0" err="1"/>
              <a:t>nasem</a:t>
            </a:r>
            <a:r>
              <a:rPr lang="en-US" dirty="0"/>
              <a:t> </a:t>
            </a:r>
            <a:r>
              <a:rPr lang="en-US" dirty="0" err="1"/>
              <a:t>izracunavanju</a:t>
            </a:r>
            <a:r>
              <a:rPr lang="en-US" dirty="0"/>
              <a:t> od </a:t>
            </a:r>
            <a:r>
              <a:rPr lang="en-US" dirty="0" err="1"/>
              <a:t>znacaja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je </a:t>
            </a:r>
            <a:r>
              <a:rPr lang="en-US" dirty="0" err="1"/>
              <a:t>samo</a:t>
            </a:r>
            <a:r>
              <a:rPr lang="en-US" dirty="0"/>
              <a:t> </a:t>
            </a:r>
            <a:r>
              <a:rPr lang="en-US" dirty="0" err="1"/>
              <a:t>efektivna</a:t>
            </a:r>
            <a:r>
              <a:rPr lang="en-US" dirty="0"/>
              <a:t> </a:t>
            </a:r>
            <a:r>
              <a:rPr lang="en-US" dirty="0" err="1"/>
              <a:t>vrednost</a:t>
            </a:r>
            <a:r>
              <a:rPr lang="en-US" dirty="0"/>
              <a:t> </a:t>
            </a:r>
            <a:r>
              <a:rPr lang="en-US" dirty="0" err="1"/>
              <a:t>signala</a:t>
            </a:r>
            <a:r>
              <a:rPr lang="en-US" dirty="0"/>
              <a:t>. </a:t>
            </a:r>
            <a:endParaRPr lang="sr-Latn-RS" dirty="0"/>
          </a:p>
          <a:p>
            <a:r>
              <a:rPr lang="en-US" dirty="0" err="1"/>
              <a:t>Zbog</a:t>
            </a:r>
            <a:r>
              <a:rPr lang="en-US" dirty="0"/>
              <a:t> toga </a:t>
            </a:r>
            <a:r>
              <a:rPr lang="sr-Latn-RS" dirty="0"/>
              <a:t>imamo </a:t>
            </a:r>
            <a:r>
              <a:rPr lang="en-US" dirty="0"/>
              <a:t>neuron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sr-Latn-RS" dirty="0"/>
              <a:t>racuna </a:t>
            </a:r>
            <a:r>
              <a:rPr lang="en-US" dirty="0" err="1"/>
              <a:t>eksponencijalni</a:t>
            </a:r>
            <a:r>
              <a:rPr lang="en-US" dirty="0"/>
              <a:t> </a:t>
            </a:r>
            <a:r>
              <a:rPr lang="en-US" dirty="0" err="1"/>
              <a:t>pokretni</a:t>
            </a:r>
            <a:r>
              <a:rPr lang="en-US" dirty="0"/>
              <a:t> </a:t>
            </a:r>
            <a:r>
              <a:rPr lang="en-US" dirty="0" err="1"/>
              <a:t>prosek</a:t>
            </a:r>
            <a:r>
              <a:rPr lang="en-US" dirty="0"/>
              <a:t> </a:t>
            </a:r>
            <a:r>
              <a:rPr lang="en-US" dirty="0" err="1"/>
              <a:t>signala</a:t>
            </a:r>
            <a:r>
              <a:rPr lang="sr-Latn-RS" dirty="0"/>
              <a:t>.</a:t>
            </a:r>
          </a:p>
          <a:p>
            <a:endParaRPr lang="sr-Latn-RS" dirty="0"/>
          </a:p>
          <a:p>
            <a:r>
              <a:rPr lang="en-US" dirty="0" err="1"/>
              <a:t>Generisanje</a:t>
            </a:r>
            <a:r>
              <a:rPr lang="en-US" dirty="0"/>
              <a:t> </a:t>
            </a:r>
            <a:r>
              <a:rPr lang="en-US" dirty="0" err="1"/>
              <a:t>impulsa</a:t>
            </a:r>
            <a:r>
              <a:rPr lang="en-US" dirty="0"/>
              <a:t> </a:t>
            </a:r>
            <a:r>
              <a:rPr lang="en-US" dirty="0" err="1"/>
              <a:t>simulira</a:t>
            </a:r>
            <a:r>
              <a:rPr lang="sr-Latn-RS" dirty="0"/>
              <a:t> LIF</a:t>
            </a:r>
            <a:r>
              <a:rPr lang="en-US" dirty="0"/>
              <a:t> neuron</a:t>
            </a:r>
            <a:r>
              <a:rPr lang="sr-Latn-RS" dirty="0"/>
              <a:t>.</a:t>
            </a:r>
          </a:p>
          <a:p>
            <a:r>
              <a:rPr lang="sr-Latn-RS" dirty="0"/>
              <a:t>On</a:t>
            </a:r>
            <a:r>
              <a:rPr lang="en-US" dirty="0"/>
              <a:t> se </a:t>
            </a:r>
            <a:r>
              <a:rPr lang="en-US" dirty="0" err="1"/>
              <a:t>pobud</a:t>
            </a:r>
            <a:r>
              <a:rPr lang="sr-Latn-RS" dirty="0"/>
              <a:t>j</a:t>
            </a:r>
            <a:r>
              <a:rPr lang="en-US" dirty="0" err="1"/>
              <a:t>uje</a:t>
            </a:r>
            <a:r>
              <a:rPr lang="en-US" dirty="0"/>
              <a:t> </a:t>
            </a:r>
            <a:r>
              <a:rPr lang="en-US" dirty="0" err="1"/>
              <a:t>ulaznim</a:t>
            </a:r>
            <a:r>
              <a:rPr lang="en-US" dirty="0"/>
              <a:t> </a:t>
            </a:r>
            <a:r>
              <a:rPr lang="en-US" dirty="0" err="1"/>
              <a:t>signalom</a:t>
            </a:r>
            <a:r>
              <a:rPr lang="en-US" dirty="0"/>
              <a:t> </a:t>
            </a:r>
            <a:r>
              <a:rPr lang="en-US" dirty="0" err="1"/>
              <a:t>dok</a:t>
            </a:r>
            <a:r>
              <a:rPr lang="en-US" dirty="0"/>
              <a:t> </a:t>
            </a:r>
            <a:r>
              <a:rPr lang="en-US" dirty="0" err="1"/>
              <a:t>njegov</a:t>
            </a:r>
            <a:r>
              <a:rPr lang="en-US" dirty="0"/>
              <a:t> </a:t>
            </a:r>
            <a:r>
              <a:rPr lang="en-US" dirty="0" err="1"/>
              <a:t>membranski</a:t>
            </a:r>
            <a:r>
              <a:rPr lang="en-US" dirty="0"/>
              <a:t> </a:t>
            </a:r>
            <a:r>
              <a:rPr lang="en-US" dirty="0" err="1"/>
              <a:t>potencijal</a:t>
            </a:r>
            <a:r>
              <a:rPr lang="en-US" dirty="0"/>
              <a:t> ne </a:t>
            </a:r>
            <a:r>
              <a:rPr lang="en-US" dirty="0" err="1"/>
              <a:t>dostigne</a:t>
            </a:r>
            <a:r>
              <a:rPr lang="en-US" dirty="0"/>
              <a:t> </a:t>
            </a:r>
            <a:r>
              <a:rPr lang="en-US" dirty="0" err="1"/>
              <a:t>odredenu</a:t>
            </a:r>
            <a:r>
              <a:rPr lang="en-US" dirty="0"/>
              <a:t> </a:t>
            </a:r>
            <a:r>
              <a:rPr lang="en-US" dirty="0" err="1"/>
              <a:t>vrednost</a:t>
            </a:r>
            <a:r>
              <a:rPr lang="en-US" dirty="0"/>
              <a:t>, </a:t>
            </a:r>
            <a:r>
              <a:rPr lang="sr-Latn-RS" dirty="0"/>
              <a:t>t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generise</a:t>
            </a:r>
            <a:r>
              <a:rPr lang="en-US" dirty="0"/>
              <a:t> </a:t>
            </a:r>
            <a:r>
              <a:rPr lang="en-US" dirty="0" err="1"/>
              <a:t>impuls</a:t>
            </a:r>
            <a:r>
              <a:rPr lang="sr-Latn-RS" dirty="0"/>
              <a:t>. </a:t>
            </a:r>
          </a:p>
          <a:p>
            <a:endParaRPr lang="sr-Latn-RS" dirty="0"/>
          </a:p>
          <a:p>
            <a:r>
              <a:rPr lang="sr-Latn-RS" dirty="0"/>
              <a:t>Sinapsa pored ranije prikazanog kola sadrzi i pojačivač signala koji cemo upotrebiti prilikom treniranja mreže. </a:t>
            </a:r>
          </a:p>
          <a:p>
            <a:r>
              <a:rPr lang="sr-Latn-RS" dirty="0"/>
              <a:t>Taj pojačivač je ekvivalentan težini veze kod druge generacije mreža.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498626-AA26-4B54-B6EA-8439B5FAE62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586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Cilj</a:t>
            </a:r>
            <a:r>
              <a:rPr lang="en-US" dirty="0"/>
              <a:t> </a:t>
            </a:r>
            <a:r>
              <a:rPr lang="en-US" dirty="0" err="1"/>
              <a:t>obrade</a:t>
            </a:r>
            <a:r>
              <a:rPr lang="en-US" dirty="0"/>
              <a:t> </a:t>
            </a:r>
            <a:r>
              <a:rPr lang="en-US" dirty="0" err="1"/>
              <a:t>signala</a:t>
            </a:r>
            <a:r>
              <a:rPr lang="en-US" dirty="0"/>
              <a:t> u </a:t>
            </a:r>
            <a:r>
              <a:rPr lang="en-US" dirty="0" err="1"/>
              <a:t>sistemu</a:t>
            </a:r>
            <a:r>
              <a:rPr lang="en-US" dirty="0"/>
              <a:t> je </a:t>
            </a:r>
            <a:r>
              <a:rPr lang="en-US" dirty="0" err="1"/>
              <a:t>dobijanje</a:t>
            </a:r>
            <a:r>
              <a:rPr lang="en-US" dirty="0"/>
              <a:t> </a:t>
            </a:r>
            <a:r>
              <a:rPr lang="en-US" dirty="0" err="1"/>
              <a:t>spektrograma</a:t>
            </a:r>
            <a:r>
              <a:rPr lang="en-US" dirty="0"/>
              <a:t> </a:t>
            </a:r>
            <a:r>
              <a:rPr lang="en-US" dirty="0" err="1"/>
              <a:t>ulaznog</a:t>
            </a:r>
            <a:r>
              <a:rPr lang="en-US" dirty="0"/>
              <a:t> </a:t>
            </a:r>
            <a:r>
              <a:rPr lang="en-US" dirty="0" err="1"/>
              <a:t>signala</a:t>
            </a:r>
            <a:r>
              <a:rPr lang="en-US" dirty="0"/>
              <a:t>. </a:t>
            </a:r>
            <a:endParaRPr lang="sr-Latn-RS" dirty="0"/>
          </a:p>
          <a:p>
            <a:r>
              <a:rPr lang="en-US" dirty="0" err="1"/>
              <a:t>Podesavanjem</a:t>
            </a:r>
            <a:r>
              <a:rPr lang="en-US" dirty="0"/>
              <a:t> </a:t>
            </a:r>
            <a:r>
              <a:rPr lang="en-US" dirty="0" err="1"/>
              <a:t>parametara</a:t>
            </a:r>
            <a:r>
              <a:rPr lang="en-US" dirty="0"/>
              <a:t> </a:t>
            </a:r>
            <a:r>
              <a:rPr lang="en-US" dirty="0" err="1"/>
              <a:t>neurona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sinapsi</a:t>
            </a:r>
            <a:r>
              <a:rPr lang="en-US" dirty="0"/>
              <a:t> </a:t>
            </a:r>
            <a:r>
              <a:rPr lang="en-US" dirty="0" err="1"/>
              <a:t>ocekujemo</a:t>
            </a:r>
            <a:r>
              <a:rPr lang="en-US" dirty="0"/>
              <a:t> da za </a:t>
            </a:r>
            <a:r>
              <a:rPr lang="en-US" dirty="0" err="1"/>
              <a:t>govorne</a:t>
            </a:r>
            <a:r>
              <a:rPr lang="en-US" dirty="0"/>
              <a:t> </a:t>
            </a:r>
            <a:r>
              <a:rPr lang="en-US" dirty="0" err="1"/>
              <a:t>signale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opisuju</a:t>
            </a:r>
            <a:r>
              <a:rPr lang="en-US" dirty="0"/>
              <a:t> </a:t>
            </a:r>
            <a:r>
              <a:rPr lang="en-US" dirty="0" err="1"/>
              <a:t>istu</a:t>
            </a:r>
            <a:r>
              <a:rPr lang="en-US" dirty="0"/>
              <a:t> rec </a:t>
            </a:r>
            <a:r>
              <a:rPr lang="en-US" dirty="0" err="1"/>
              <a:t>dobijemo</a:t>
            </a:r>
            <a:r>
              <a:rPr lang="en-US" dirty="0"/>
              <a:t> </a:t>
            </a:r>
            <a:r>
              <a:rPr lang="en-US" dirty="0" err="1"/>
              <a:t>slicne</a:t>
            </a:r>
            <a:r>
              <a:rPr lang="en-US" dirty="0"/>
              <a:t> </a:t>
            </a:r>
            <a:r>
              <a:rPr lang="en-US" dirty="0" err="1"/>
              <a:t>spktrograme</a:t>
            </a:r>
            <a:r>
              <a:rPr lang="en-US" dirty="0"/>
              <a:t>, </a:t>
            </a:r>
            <a:r>
              <a:rPr lang="en-US" dirty="0" err="1"/>
              <a:t>ali</a:t>
            </a:r>
            <a:r>
              <a:rPr lang="en-US" dirty="0"/>
              <a:t> </a:t>
            </a:r>
            <a:r>
              <a:rPr lang="en-US" dirty="0" err="1"/>
              <a:t>dovoljno</a:t>
            </a:r>
            <a:r>
              <a:rPr lang="en-US" dirty="0"/>
              <a:t> </a:t>
            </a:r>
            <a:r>
              <a:rPr lang="en-US" dirty="0" err="1"/>
              <a:t>razlicite</a:t>
            </a:r>
            <a:r>
              <a:rPr lang="en-US" dirty="0"/>
              <a:t> od </a:t>
            </a:r>
            <a:r>
              <a:rPr lang="en-US" dirty="0" err="1"/>
              <a:t>spektrograma</a:t>
            </a:r>
            <a:r>
              <a:rPr lang="en-US" dirty="0"/>
              <a:t> </a:t>
            </a:r>
            <a:r>
              <a:rPr lang="en-US" dirty="0" err="1"/>
              <a:t>signala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opisuju</a:t>
            </a:r>
            <a:r>
              <a:rPr lang="en-US" dirty="0"/>
              <a:t> </a:t>
            </a:r>
            <a:r>
              <a:rPr lang="en-US" dirty="0" err="1"/>
              <a:t>drugu</a:t>
            </a:r>
            <a:r>
              <a:rPr lang="en-US" dirty="0"/>
              <a:t> rec, da </a:t>
            </a:r>
            <a:r>
              <a:rPr lang="en-US" dirty="0" err="1"/>
              <a:t>bismo</a:t>
            </a:r>
            <a:r>
              <a:rPr lang="en-US" dirty="0"/>
              <a:t> </a:t>
            </a:r>
            <a:r>
              <a:rPr lang="en-US" dirty="0" err="1"/>
              <a:t>ih</a:t>
            </a:r>
            <a:r>
              <a:rPr lang="en-US" dirty="0"/>
              <a:t> </a:t>
            </a:r>
            <a:r>
              <a:rPr lang="en-US" dirty="0" err="1"/>
              <a:t>ispravno</a:t>
            </a:r>
            <a:r>
              <a:rPr lang="en-US" dirty="0"/>
              <a:t> </a:t>
            </a:r>
            <a:r>
              <a:rPr lang="en-US" dirty="0" err="1"/>
              <a:t>klasifikovali</a:t>
            </a:r>
            <a:r>
              <a:rPr lang="en-US" dirty="0"/>
              <a:t>. </a:t>
            </a:r>
            <a:endParaRPr lang="sr-Latn-RS" dirty="0"/>
          </a:p>
          <a:p>
            <a:r>
              <a:rPr lang="en-US" dirty="0" err="1"/>
              <a:t>Klasifikaciju</a:t>
            </a:r>
            <a:r>
              <a:rPr lang="en-US" dirty="0"/>
              <a:t> </a:t>
            </a:r>
            <a:r>
              <a:rPr lang="en-US" dirty="0" err="1"/>
              <a:t>vrsimo</a:t>
            </a:r>
            <a:r>
              <a:rPr lang="en-US" dirty="0"/>
              <a:t> </a:t>
            </a:r>
            <a:r>
              <a:rPr lang="en-US" dirty="0" err="1"/>
              <a:t>uporedjivanjem</a:t>
            </a:r>
            <a:r>
              <a:rPr lang="en-US" dirty="0"/>
              <a:t> </a:t>
            </a:r>
            <a:r>
              <a:rPr lang="en-US" dirty="0" err="1"/>
              <a:t>spektrograma</a:t>
            </a:r>
            <a:r>
              <a:rPr lang="en-US" dirty="0"/>
              <a:t> </a:t>
            </a:r>
            <a:r>
              <a:rPr lang="en-US" dirty="0" err="1"/>
              <a:t>signala</a:t>
            </a:r>
            <a:r>
              <a:rPr lang="en-US" dirty="0"/>
              <a:t>. </a:t>
            </a:r>
            <a:endParaRPr lang="sr-Latn-RS" dirty="0"/>
          </a:p>
          <a:p>
            <a:r>
              <a:rPr lang="en-US" dirty="0"/>
              <a:t>Da </a:t>
            </a:r>
            <a:r>
              <a:rPr lang="en-US" dirty="0" err="1"/>
              <a:t>bismo</a:t>
            </a:r>
            <a:r>
              <a:rPr lang="en-US" dirty="0"/>
              <a:t> to </a:t>
            </a:r>
            <a:r>
              <a:rPr lang="en-US" dirty="0" err="1"/>
              <a:t>postigli</a:t>
            </a:r>
            <a:r>
              <a:rPr lang="en-US" dirty="0"/>
              <a:t> </a:t>
            </a:r>
            <a:r>
              <a:rPr lang="en-US" dirty="0" err="1"/>
              <a:t>moramo</a:t>
            </a:r>
            <a:r>
              <a:rPr lang="en-US" dirty="0"/>
              <a:t> </a:t>
            </a:r>
            <a:r>
              <a:rPr lang="en-US" dirty="0" err="1"/>
              <a:t>proci</a:t>
            </a:r>
            <a:r>
              <a:rPr lang="en-US" dirty="0"/>
              <a:t> </a:t>
            </a:r>
            <a:r>
              <a:rPr lang="en-US" dirty="0" err="1"/>
              <a:t>kroz</a:t>
            </a:r>
            <a:r>
              <a:rPr lang="en-US" dirty="0"/>
              <a:t> </a:t>
            </a:r>
            <a:r>
              <a:rPr lang="en-US" dirty="0" err="1"/>
              <a:t>sledece</a:t>
            </a:r>
            <a:r>
              <a:rPr lang="en-US" dirty="0"/>
              <a:t> </a:t>
            </a:r>
            <a:r>
              <a:rPr lang="en-US" dirty="0" err="1"/>
              <a:t>korake</a:t>
            </a:r>
            <a:r>
              <a:rPr lang="en-US" dirty="0"/>
              <a:t> u </a:t>
            </a:r>
            <a:r>
              <a:rPr lang="en-US" dirty="0" err="1"/>
              <a:t>lancu</a:t>
            </a:r>
            <a:r>
              <a:rPr lang="en-US" dirty="0"/>
              <a:t> </a:t>
            </a:r>
            <a:r>
              <a:rPr lang="en-US" dirty="0" err="1"/>
              <a:t>obrade</a:t>
            </a:r>
            <a:r>
              <a:rPr lang="en-US" dirty="0"/>
              <a:t> </a:t>
            </a:r>
            <a:r>
              <a:rPr lang="en-US" dirty="0" err="1"/>
              <a:t>signala</a:t>
            </a:r>
            <a:r>
              <a:rPr lang="en-US" dirty="0"/>
              <a:t>: </a:t>
            </a:r>
            <a:endParaRPr lang="sr-Cyrl-RS" dirty="0"/>
          </a:p>
          <a:p>
            <a:endParaRPr lang="sr-Cyrl-RS" dirty="0"/>
          </a:p>
          <a:p>
            <a:pPr marL="171450" indent="-171450">
              <a:buFontTx/>
              <a:buChar char="-"/>
            </a:pPr>
            <a:r>
              <a:rPr lang="en-GB" dirty="0" err="1"/>
              <a:t>Citanje</a:t>
            </a:r>
            <a:r>
              <a:rPr lang="en-GB" dirty="0"/>
              <a:t> </a:t>
            </a:r>
            <a:r>
              <a:rPr lang="sr-Latn-RS" dirty="0"/>
              <a:t>audio </a:t>
            </a:r>
            <a:r>
              <a:rPr lang="en-GB" dirty="0" err="1"/>
              <a:t>fajla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DFT</a:t>
            </a:r>
          </a:p>
          <a:p>
            <a:pPr marL="171450" indent="-171450">
              <a:buFontTx/>
              <a:buChar char="-"/>
            </a:pPr>
            <a:r>
              <a:rPr lang="en-GB" dirty="0"/>
              <a:t>EMA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Generisanje</a:t>
            </a:r>
            <a:r>
              <a:rPr lang="en-GB" dirty="0"/>
              <a:t> </a:t>
            </a:r>
            <a:r>
              <a:rPr lang="en-GB" dirty="0" err="1"/>
              <a:t>impuls</a:t>
            </a:r>
            <a:r>
              <a:rPr lang="sr-Latn-RS" dirty="0"/>
              <a:t>a</a:t>
            </a:r>
            <a:endParaRPr lang="en-GB" dirty="0"/>
          </a:p>
          <a:p>
            <a:pPr marL="0" indent="0">
              <a:buFontTx/>
              <a:buNone/>
            </a:pPr>
            <a:endParaRPr lang="sr-Latn-RS" dirty="0"/>
          </a:p>
          <a:p>
            <a:pPr marL="0" indent="0">
              <a:buFontTx/>
              <a:buNone/>
            </a:pPr>
            <a:endParaRPr lang="sr-Latn-RS" dirty="0"/>
          </a:p>
          <a:p>
            <a:pPr marL="0" indent="0">
              <a:buFontTx/>
              <a:buNone/>
            </a:pPr>
            <a:r>
              <a:rPr lang="sr-Latn-RS" dirty="0"/>
              <a:t>Najveci i najznacajniji deo obrade u mrezi je </a:t>
            </a:r>
            <a:r>
              <a:rPr lang="en-US" dirty="0" err="1"/>
              <a:t>diskretn</a:t>
            </a:r>
            <a:r>
              <a:rPr lang="sr-Latn-RS" dirty="0"/>
              <a:t>a</a:t>
            </a:r>
            <a:r>
              <a:rPr lang="en-US" dirty="0"/>
              <a:t> </a:t>
            </a:r>
            <a:r>
              <a:rPr lang="en-US" dirty="0" err="1"/>
              <a:t>Furijeov</a:t>
            </a:r>
            <a:r>
              <a:rPr lang="sr-Latn-RS" dirty="0"/>
              <a:t>a</a:t>
            </a:r>
            <a:r>
              <a:rPr lang="en-US" dirty="0"/>
              <a:t> </a:t>
            </a:r>
            <a:r>
              <a:rPr lang="en-US" dirty="0" err="1"/>
              <a:t>transformacij</a:t>
            </a:r>
            <a:r>
              <a:rPr lang="sr-Latn-RS" dirty="0"/>
              <a:t>a.</a:t>
            </a:r>
            <a:endParaRPr lang="en-GB" dirty="0"/>
          </a:p>
          <a:p>
            <a:pPr marL="0" indent="0">
              <a:buFontTx/>
              <a:buNone/>
            </a:pPr>
            <a:r>
              <a:rPr lang="en-US" dirty="0" err="1"/>
              <a:t>Iako</a:t>
            </a:r>
            <a:r>
              <a:rPr lang="en-US" dirty="0"/>
              <a:t>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postoji</a:t>
            </a:r>
            <a:r>
              <a:rPr lang="en-US" dirty="0"/>
              <a:t> </a:t>
            </a:r>
            <a:r>
              <a:rPr lang="en-US" dirty="0" err="1"/>
              <a:t>algotitam</a:t>
            </a:r>
            <a:r>
              <a:rPr lang="en-US" dirty="0"/>
              <a:t> </a:t>
            </a:r>
            <a:r>
              <a:rPr lang="en-US" dirty="0" err="1"/>
              <a:t>koj</a:t>
            </a:r>
            <a:r>
              <a:rPr lang="sr-Latn-RS" dirty="0"/>
              <a:t>i je izracunava</a:t>
            </a:r>
            <a:r>
              <a:rPr lang="en-US" dirty="0"/>
              <a:t>, mi za </a:t>
            </a:r>
            <a:r>
              <a:rPr lang="en-US" dirty="0" err="1"/>
              <a:t>racunanje</a:t>
            </a:r>
            <a:r>
              <a:rPr lang="en-US" dirty="0"/>
              <a:t> </a:t>
            </a:r>
            <a:r>
              <a:rPr lang="en-US" dirty="0" err="1"/>
              <a:t>koristimo</a:t>
            </a:r>
            <a:r>
              <a:rPr lang="en-US" dirty="0"/>
              <a:t> </a:t>
            </a:r>
            <a:r>
              <a:rPr lang="en-US" dirty="0" err="1"/>
              <a:t>iskljucivo</a:t>
            </a:r>
            <a:r>
              <a:rPr lang="en-US" dirty="0"/>
              <a:t> </a:t>
            </a:r>
            <a:r>
              <a:rPr lang="en-US" dirty="0" err="1"/>
              <a:t>neurone</a:t>
            </a:r>
            <a:r>
              <a:rPr lang="en-US" dirty="0"/>
              <a:t> </a:t>
            </a:r>
            <a:r>
              <a:rPr lang="en-US" dirty="0" err="1"/>
              <a:t>jer</a:t>
            </a:r>
            <a:r>
              <a:rPr lang="en-US" dirty="0"/>
              <a:t> se </a:t>
            </a:r>
            <a:r>
              <a:rPr lang="en-US" dirty="0" err="1"/>
              <a:t>trudimo</a:t>
            </a:r>
            <a:r>
              <a:rPr lang="en-US" dirty="0"/>
              <a:t> da </a:t>
            </a:r>
            <a:r>
              <a:rPr lang="en-US" dirty="0" err="1"/>
              <a:t>oponasamo</a:t>
            </a:r>
            <a:r>
              <a:rPr lang="en-US" dirty="0"/>
              <a:t> </a:t>
            </a:r>
            <a:r>
              <a:rPr lang="en-US" dirty="0" err="1"/>
              <a:t>funkciju</a:t>
            </a:r>
            <a:r>
              <a:rPr lang="en-US" dirty="0"/>
              <a:t> </a:t>
            </a:r>
            <a:r>
              <a:rPr lang="en-US" dirty="0" err="1"/>
              <a:t>ljudskog</a:t>
            </a:r>
            <a:r>
              <a:rPr lang="en-US" dirty="0"/>
              <a:t> </a:t>
            </a:r>
            <a:r>
              <a:rPr lang="en-US" dirty="0" err="1"/>
              <a:t>mozga</a:t>
            </a:r>
            <a:r>
              <a:rPr lang="en-US" dirty="0"/>
              <a:t>,  pa je </a:t>
            </a:r>
            <a:r>
              <a:rPr lang="sr-Latn-RS" dirty="0"/>
              <a:t>upotreba neurona</a:t>
            </a:r>
            <a:r>
              <a:rPr lang="en-US" dirty="0"/>
              <a:t> </a:t>
            </a:r>
            <a:r>
              <a:rPr lang="en-GB" dirty="0"/>
              <a:t> </a:t>
            </a:r>
            <a:r>
              <a:rPr lang="en-US" dirty="0" err="1"/>
              <a:t>prirodnija</a:t>
            </a:r>
            <a:r>
              <a:rPr lang="sr-Latn-RS" dirty="0"/>
              <a:t> </a:t>
            </a:r>
            <a:r>
              <a:rPr lang="en-US" dirty="0"/>
              <a:t>od </a:t>
            </a:r>
            <a:r>
              <a:rPr lang="en-US" dirty="0" err="1"/>
              <a:t>upotrebe</a:t>
            </a:r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. </a:t>
            </a:r>
            <a:r>
              <a:rPr lang="en-US" dirty="0" err="1"/>
              <a:t>Takodje</a:t>
            </a:r>
            <a:r>
              <a:rPr lang="en-US" dirty="0"/>
              <a:t> </a:t>
            </a:r>
            <a:r>
              <a:rPr lang="en-US" dirty="0" err="1"/>
              <a:t>smo</a:t>
            </a:r>
            <a:r>
              <a:rPr lang="en-US" dirty="0"/>
              <a:t> </a:t>
            </a:r>
            <a:r>
              <a:rPr lang="en-US" dirty="0" err="1"/>
              <a:t>dobili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bolje</a:t>
            </a:r>
            <a:r>
              <a:rPr lang="en-US" dirty="0"/>
              <a:t> performance u </a:t>
            </a:r>
            <a:r>
              <a:rPr lang="en-US" dirty="0" err="1"/>
              <a:t>odnosu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algoritam</a:t>
            </a:r>
            <a:r>
              <a:rPr lang="en-US" dirty="0"/>
              <a:t>.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498626-AA26-4B54-B6EA-8439B5FAE6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488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Nasa </a:t>
            </a:r>
            <a:r>
              <a:rPr lang="en-US" dirty="0" err="1"/>
              <a:t>impulsna</a:t>
            </a:r>
            <a:r>
              <a:rPr lang="en-US" dirty="0"/>
              <a:t> </a:t>
            </a:r>
            <a:r>
              <a:rPr lang="en-US" dirty="0" err="1"/>
              <a:t>neuronska</a:t>
            </a:r>
            <a:r>
              <a:rPr lang="en-US" dirty="0"/>
              <a:t> </a:t>
            </a:r>
            <a:r>
              <a:rPr lang="en-US" dirty="0" err="1"/>
              <a:t>mreza</a:t>
            </a:r>
            <a:r>
              <a:rPr lang="en-US" dirty="0"/>
              <a:t> se </a:t>
            </a:r>
            <a:r>
              <a:rPr lang="en-US" dirty="0" err="1"/>
              <a:t>sastoji</a:t>
            </a:r>
            <a:r>
              <a:rPr lang="en-US" dirty="0"/>
              <a:t> od 4 </a:t>
            </a:r>
            <a:r>
              <a:rPr lang="en-US" dirty="0" err="1"/>
              <a:t>sloja</a:t>
            </a:r>
            <a:r>
              <a:rPr lang="en-US" dirty="0"/>
              <a:t> </a:t>
            </a:r>
            <a:r>
              <a:rPr lang="en-US" dirty="0" err="1"/>
              <a:t>neurona</a:t>
            </a:r>
            <a:r>
              <a:rPr lang="en-US" dirty="0"/>
              <a:t>: </a:t>
            </a:r>
            <a:r>
              <a:rPr lang="en-US" dirty="0" err="1"/>
              <a:t>ulazni</a:t>
            </a:r>
            <a:r>
              <a:rPr lang="en-US" dirty="0"/>
              <a:t>, </a:t>
            </a:r>
            <a:r>
              <a:rPr lang="en-US" dirty="0" err="1"/>
              <a:t>izlazni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dva</a:t>
            </a:r>
            <a:r>
              <a:rPr lang="en-US" dirty="0"/>
              <a:t> </a:t>
            </a:r>
            <a:r>
              <a:rPr lang="en-US" dirty="0" err="1"/>
              <a:t>skrivena</a:t>
            </a:r>
            <a:r>
              <a:rPr lang="en-US" dirty="0"/>
              <a:t> </a:t>
            </a:r>
            <a:r>
              <a:rPr lang="en-US" dirty="0" err="1"/>
              <a:t>sloja</a:t>
            </a:r>
            <a:r>
              <a:rPr lang="en-US" dirty="0"/>
              <a:t>.</a:t>
            </a:r>
            <a:endParaRPr lang="sr-Latn-RS" dirty="0"/>
          </a:p>
          <a:p>
            <a:endParaRPr lang="sr-Latn-RS" dirty="0"/>
          </a:p>
          <a:p>
            <a:r>
              <a:rPr lang="en-US" dirty="0" err="1"/>
              <a:t>Ulazni</a:t>
            </a:r>
            <a:r>
              <a:rPr lang="en-US" dirty="0"/>
              <a:t> </a:t>
            </a:r>
            <a:r>
              <a:rPr lang="en-US" dirty="0" err="1"/>
              <a:t>sloj</a:t>
            </a:r>
            <a:r>
              <a:rPr lang="en-US" dirty="0"/>
              <a:t> </a:t>
            </a:r>
            <a:r>
              <a:rPr lang="en-US" dirty="0" err="1"/>
              <a:t>cini</a:t>
            </a:r>
            <a:r>
              <a:rPr lang="en-US" dirty="0"/>
              <a:t> </a:t>
            </a:r>
            <a:r>
              <a:rPr lang="en-US" dirty="0" err="1"/>
              <a:t>jedan</a:t>
            </a:r>
            <a:r>
              <a:rPr lang="en-US" dirty="0"/>
              <a:t> neuron </a:t>
            </a:r>
            <a:r>
              <a:rPr lang="en-US" dirty="0" err="1"/>
              <a:t>koji</a:t>
            </a:r>
            <a:r>
              <a:rPr lang="en-US" dirty="0"/>
              <a:t> je </a:t>
            </a:r>
            <a:r>
              <a:rPr lang="en-US" dirty="0" err="1"/>
              <a:t>zaduzen</a:t>
            </a:r>
            <a:r>
              <a:rPr lang="en-US" dirty="0"/>
              <a:t> za </a:t>
            </a:r>
            <a:r>
              <a:rPr lang="en-US" dirty="0" err="1"/>
              <a:t>citanje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skladistenje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audio </a:t>
            </a:r>
            <a:r>
              <a:rPr lang="en-US" dirty="0" err="1"/>
              <a:t>fajla</a:t>
            </a:r>
            <a:r>
              <a:rPr lang="en-US" dirty="0"/>
              <a:t>.</a:t>
            </a:r>
            <a:endParaRPr lang="sr-Latn-RS" dirty="0"/>
          </a:p>
          <a:p>
            <a:endParaRPr lang="sr-Latn-RS" dirty="0"/>
          </a:p>
          <a:p>
            <a:r>
              <a:rPr lang="en-US" dirty="0"/>
              <a:t>Na </a:t>
            </a:r>
            <a:r>
              <a:rPr lang="en-US" dirty="0" err="1"/>
              <a:t>ulazni</a:t>
            </a:r>
            <a:r>
              <a:rPr lang="en-US" dirty="0"/>
              <a:t> neuron je </a:t>
            </a:r>
            <a:r>
              <a:rPr lang="en-US" dirty="0" err="1"/>
              <a:t>vezano</a:t>
            </a:r>
            <a:r>
              <a:rPr lang="en-US" dirty="0"/>
              <a:t> 200 RLC </a:t>
            </a:r>
            <a:r>
              <a:rPr lang="en-US" dirty="0" err="1"/>
              <a:t>neurona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izracunavaju</a:t>
            </a:r>
            <a:r>
              <a:rPr lang="en-US" dirty="0"/>
              <a:t> DFT. </a:t>
            </a:r>
            <a:endParaRPr lang="sr-Latn-RS" dirty="0"/>
          </a:p>
          <a:p>
            <a:r>
              <a:rPr lang="en-US" dirty="0" err="1"/>
              <a:t>Svaki</a:t>
            </a:r>
            <a:r>
              <a:rPr lang="en-US" dirty="0"/>
              <a:t> RLC neuron se </a:t>
            </a:r>
            <a:r>
              <a:rPr lang="en-US" dirty="0" err="1"/>
              <a:t>ponasa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pojasno</a:t>
            </a:r>
            <a:r>
              <a:rPr lang="en-US" dirty="0"/>
              <a:t> </a:t>
            </a:r>
            <a:r>
              <a:rPr lang="en-US" dirty="0" err="1"/>
              <a:t>propusni</a:t>
            </a:r>
            <a:r>
              <a:rPr lang="en-US" dirty="0"/>
              <a:t> </a:t>
            </a:r>
            <a:r>
              <a:rPr lang="en-US" dirty="0" err="1"/>
              <a:t>filta</a:t>
            </a:r>
            <a:r>
              <a:rPr lang="sr-Latn-RS" dirty="0"/>
              <a:t>r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propusta</a:t>
            </a:r>
            <a:r>
              <a:rPr lang="en-US" dirty="0"/>
              <a:t> </a:t>
            </a:r>
            <a:r>
              <a:rPr lang="en-US" dirty="0" err="1"/>
              <a:t>opeg</a:t>
            </a:r>
            <a:r>
              <a:rPr lang="en-US" dirty="0"/>
              <a:t> od 30Hz, </a:t>
            </a:r>
            <a:r>
              <a:rPr lang="en-US" dirty="0" err="1"/>
              <a:t>pocev</a:t>
            </a:r>
            <a:r>
              <a:rPr lang="en-US" dirty="0"/>
              <a:t> od 0Hz pa do 6 kHz. </a:t>
            </a:r>
            <a:endParaRPr lang="sr-Latn-RS" dirty="0"/>
          </a:p>
          <a:p>
            <a:endParaRPr lang="sr-Latn-RS" dirty="0"/>
          </a:p>
          <a:p>
            <a:r>
              <a:rPr lang="en-US" dirty="0"/>
              <a:t>Da bi </a:t>
            </a:r>
            <a:r>
              <a:rPr lang="en-US" dirty="0" err="1"/>
              <a:t>smo</a:t>
            </a:r>
            <a:r>
              <a:rPr lang="en-US" dirty="0"/>
              <a:t> </a:t>
            </a:r>
            <a:r>
              <a:rPr lang="en-US" dirty="0" err="1"/>
              <a:t>dobili</a:t>
            </a:r>
            <a:r>
              <a:rPr lang="en-US" dirty="0"/>
              <a:t> </a:t>
            </a:r>
            <a:r>
              <a:rPr lang="en-US" dirty="0" err="1"/>
              <a:t>efektivnu</a:t>
            </a:r>
            <a:r>
              <a:rPr lang="en-US" dirty="0"/>
              <a:t> </a:t>
            </a:r>
            <a:r>
              <a:rPr lang="en-US" dirty="0" err="1"/>
              <a:t>vrednost</a:t>
            </a:r>
            <a:r>
              <a:rPr lang="en-US" dirty="0"/>
              <a:t> </a:t>
            </a:r>
            <a:r>
              <a:rPr lang="en-US" dirty="0" err="1"/>
              <a:t>signala</a:t>
            </a:r>
            <a:r>
              <a:rPr lang="en-US" dirty="0"/>
              <a:t> </a:t>
            </a:r>
            <a:r>
              <a:rPr lang="en-US" dirty="0" err="1"/>
              <a:t>izlaz</a:t>
            </a:r>
            <a:r>
              <a:rPr lang="en-US" dirty="0"/>
              <a:t> RLC </a:t>
            </a:r>
            <a:r>
              <a:rPr lang="en-US" dirty="0" err="1"/>
              <a:t>neurona</a:t>
            </a:r>
            <a:r>
              <a:rPr lang="en-US" dirty="0"/>
              <a:t> </a:t>
            </a:r>
            <a:r>
              <a:rPr lang="en-US" dirty="0" err="1"/>
              <a:t>dovodimo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EMA </a:t>
            </a:r>
            <a:r>
              <a:rPr lang="en-US" dirty="0" err="1"/>
              <a:t>neurone</a:t>
            </a:r>
            <a:r>
              <a:rPr lang="en-US" dirty="0"/>
              <a:t>, </a:t>
            </a:r>
            <a:r>
              <a:rPr lang="en-US" dirty="0" err="1"/>
              <a:t>takodje</a:t>
            </a:r>
            <a:r>
              <a:rPr lang="en-US" dirty="0"/>
              <a:t> EMA neu</a:t>
            </a:r>
            <a:r>
              <a:rPr lang="sr-Latn-RS" dirty="0"/>
              <a:t>r</a:t>
            </a:r>
            <a:r>
              <a:rPr lang="en-US" dirty="0" err="1"/>
              <a:t>oni</a:t>
            </a:r>
            <a:r>
              <a:rPr lang="en-US" dirty="0"/>
              <a:t> </a:t>
            </a:r>
            <a:r>
              <a:rPr lang="en-US" dirty="0" err="1"/>
              <a:t>uklanjaju</a:t>
            </a:r>
            <a:r>
              <a:rPr lang="en-US" dirty="0"/>
              <a:t> deo </a:t>
            </a:r>
            <a:r>
              <a:rPr lang="sr-Latn-RS" dirty="0"/>
              <a:t>šuma iz signala. </a:t>
            </a:r>
          </a:p>
          <a:p>
            <a:endParaRPr lang="sr-Latn-RS" dirty="0"/>
          </a:p>
          <a:p>
            <a:r>
              <a:rPr lang="sr-Latn-RS" dirty="0"/>
              <a:t>LIF neuroni će generisati impulse.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498626-AA26-4B54-B6EA-8439B5FAE62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96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Na ovoj slici vidimo izlaze jednog para RLC, EMA i LIF neurona. </a:t>
            </a:r>
          </a:p>
          <a:p>
            <a:r>
              <a:rPr lang="en-US" dirty="0" err="1"/>
              <a:t>Parametri</a:t>
            </a:r>
            <a:r>
              <a:rPr lang="en-US" dirty="0"/>
              <a:t> LIF kola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podeseni</a:t>
            </a:r>
            <a:r>
              <a:rPr lang="en-US" dirty="0"/>
              <a:t> </a:t>
            </a:r>
            <a:r>
              <a:rPr lang="en-US" dirty="0" err="1"/>
              <a:t>tako</a:t>
            </a:r>
            <a:r>
              <a:rPr lang="en-US" dirty="0"/>
              <a:t> da je </a:t>
            </a:r>
            <a:r>
              <a:rPr lang="en-US" dirty="0" err="1"/>
              <a:t>trajanje</a:t>
            </a:r>
            <a:r>
              <a:rPr lang="en-US" dirty="0"/>
              <a:t> </a:t>
            </a:r>
            <a:r>
              <a:rPr lang="en-US" dirty="0" err="1"/>
              <a:t>impulsa</a:t>
            </a:r>
            <a:r>
              <a:rPr lang="en-US" dirty="0"/>
              <a:t> </a:t>
            </a:r>
            <a:r>
              <a:rPr lang="en-US" dirty="0" err="1"/>
              <a:t>ekvivalentno</a:t>
            </a:r>
            <a:r>
              <a:rPr lang="en-US" dirty="0"/>
              <a:t> </a:t>
            </a:r>
            <a:r>
              <a:rPr lang="en-US" dirty="0" err="1"/>
              <a:t>trajanju</a:t>
            </a:r>
            <a:r>
              <a:rPr lang="en-US" dirty="0"/>
              <a:t> </a:t>
            </a:r>
            <a:r>
              <a:rPr lang="en-US" dirty="0" err="1"/>
              <a:t>impulsa</a:t>
            </a:r>
            <a:r>
              <a:rPr lang="en-US" dirty="0"/>
              <a:t> u </a:t>
            </a:r>
            <a:r>
              <a:rPr lang="en-US" dirty="0" err="1"/>
              <a:t>ljudskom</a:t>
            </a:r>
            <a:r>
              <a:rPr lang="en-US" dirty="0"/>
              <a:t> </a:t>
            </a:r>
            <a:r>
              <a:rPr lang="en-US" dirty="0" err="1"/>
              <a:t>mozgu</a:t>
            </a:r>
            <a:r>
              <a:rPr lang="sr-Latn-RS" dirty="0"/>
              <a:t>, sto je oko 1ms.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498626-AA26-4B54-B6EA-8439B5FAE62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597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Rezultati</a:t>
            </a:r>
            <a:r>
              <a:rPr lang="en-US" dirty="0"/>
              <a:t> </a:t>
            </a:r>
            <a:r>
              <a:rPr lang="en-US" dirty="0" err="1"/>
              <a:t>obrade</a:t>
            </a:r>
            <a:r>
              <a:rPr lang="en-US" dirty="0"/>
              <a:t> signal u </a:t>
            </a:r>
            <a:r>
              <a:rPr lang="en-US" dirty="0" err="1"/>
              <a:t>mrezi</a:t>
            </a:r>
            <a:r>
              <a:rPr lang="en-US" dirty="0"/>
              <a:t>, </a:t>
            </a:r>
            <a:r>
              <a:rPr lang="en-US" dirty="0" err="1"/>
              <a:t>tj</a:t>
            </a:r>
            <a:r>
              <a:rPr lang="en-US" dirty="0"/>
              <a:t>. </a:t>
            </a:r>
            <a:r>
              <a:rPr lang="en-US" dirty="0" err="1"/>
              <a:t>impulsi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izgenerisali</a:t>
            </a:r>
            <a:r>
              <a:rPr lang="en-US" dirty="0"/>
              <a:t> LIF </a:t>
            </a:r>
            <a:r>
              <a:rPr lang="en-US" dirty="0" err="1"/>
              <a:t>neuroni</a:t>
            </a:r>
            <a:r>
              <a:rPr lang="en-US" dirty="0"/>
              <a:t>,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predstvaljeni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grafiku</a:t>
            </a:r>
            <a:r>
              <a:rPr lang="sr-Latn-RS" dirty="0"/>
              <a:t> kao spektrogram</a:t>
            </a:r>
            <a:r>
              <a:rPr lang="en-US" dirty="0"/>
              <a:t>.</a:t>
            </a:r>
          </a:p>
          <a:p>
            <a:endParaRPr lang="sr-Latn-RS" dirty="0"/>
          </a:p>
          <a:p>
            <a:r>
              <a:rPr lang="en-US" dirty="0" err="1"/>
              <a:t>Poredenjem</a:t>
            </a:r>
            <a:r>
              <a:rPr lang="en-US" dirty="0"/>
              <a:t> </a:t>
            </a:r>
            <a:r>
              <a:rPr lang="en-US" dirty="0" err="1"/>
              <a:t>rezultata</a:t>
            </a:r>
            <a:r>
              <a:rPr lang="en-US" dirty="0"/>
              <a:t> </a:t>
            </a:r>
            <a:r>
              <a:rPr lang="en-US" dirty="0" err="1"/>
              <a:t>utvrdili</a:t>
            </a:r>
            <a:r>
              <a:rPr lang="en-US" dirty="0"/>
              <a:t> </a:t>
            </a:r>
            <a:r>
              <a:rPr lang="en-US" dirty="0" err="1"/>
              <a:t>smo</a:t>
            </a:r>
            <a:r>
              <a:rPr lang="en-US" dirty="0"/>
              <a:t> da je za </a:t>
            </a:r>
            <a:r>
              <a:rPr lang="en-US" dirty="0" err="1"/>
              <a:t>istu</a:t>
            </a:r>
            <a:r>
              <a:rPr lang="en-US" dirty="0"/>
              <a:t> </a:t>
            </a:r>
            <a:r>
              <a:rPr lang="en-US" dirty="0" err="1"/>
              <a:t>glasovnu</a:t>
            </a:r>
            <a:r>
              <a:rPr lang="en-US" dirty="0"/>
              <a:t> </a:t>
            </a:r>
            <a:r>
              <a:rPr lang="en-US" dirty="0" err="1"/>
              <a:t>komandu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razlicitih</a:t>
            </a:r>
            <a:r>
              <a:rPr lang="en-US" dirty="0"/>
              <a:t> audio </a:t>
            </a:r>
            <a:r>
              <a:rPr lang="en-US" dirty="0" err="1"/>
              <a:t>fajlova</a:t>
            </a:r>
            <a:r>
              <a:rPr lang="en-US" dirty="0"/>
              <a:t> </a:t>
            </a:r>
            <a:r>
              <a:rPr lang="en-US" dirty="0" err="1"/>
              <a:t>mreza</a:t>
            </a:r>
            <a:r>
              <a:rPr lang="en-US" dirty="0"/>
              <a:t> </a:t>
            </a:r>
            <a:r>
              <a:rPr lang="en-US" dirty="0" err="1"/>
              <a:t>izgenerisala</a:t>
            </a:r>
            <a:r>
              <a:rPr lang="en-US" dirty="0"/>
              <a:t> impulse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veoma</a:t>
            </a:r>
            <a:r>
              <a:rPr lang="en-US" dirty="0"/>
              <a:t> </a:t>
            </a:r>
            <a:r>
              <a:rPr lang="en-US" dirty="0" err="1"/>
              <a:t>slicni</a:t>
            </a:r>
            <a:r>
              <a:rPr lang="sr-Latn-RS" dirty="0"/>
              <a:t>.</a:t>
            </a:r>
            <a:endParaRPr lang="en-US" dirty="0"/>
          </a:p>
          <a:p>
            <a:endParaRPr lang="sr-Latn-RS" dirty="0"/>
          </a:p>
          <a:p>
            <a:r>
              <a:rPr lang="en-US" dirty="0" err="1"/>
              <a:t>Takode</a:t>
            </a:r>
            <a:r>
              <a:rPr lang="en-US" dirty="0"/>
              <a:t>, </a:t>
            </a:r>
            <a:r>
              <a:rPr lang="en-US" dirty="0" err="1"/>
              <a:t>moze</a:t>
            </a:r>
            <a:r>
              <a:rPr lang="en-US" dirty="0"/>
              <a:t> se </a:t>
            </a:r>
            <a:r>
              <a:rPr lang="en-US" dirty="0" err="1"/>
              <a:t>primetiti</a:t>
            </a:r>
            <a:r>
              <a:rPr lang="en-US" dirty="0"/>
              <a:t> da </a:t>
            </a:r>
            <a:r>
              <a:rPr lang="en-US" dirty="0" err="1"/>
              <a:t>skup</a:t>
            </a:r>
            <a:r>
              <a:rPr lang="en-US" dirty="0"/>
              <a:t> </a:t>
            </a:r>
            <a:r>
              <a:rPr lang="en-US" dirty="0" err="1"/>
              <a:t>impulsa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grafiku</a:t>
            </a:r>
            <a:r>
              <a:rPr lang="en-US" dirty="0"/>
              <a:t> </a:t>
            </a:r>
            <a:r>
              <a:rPr lang="en-US" dirty="0" err="1"/>
              <a:t>nije</a:t>
            </a:r>
            <a:r>
              <a:rPr lang="en-US" dirty="0"/>
              <a:t> </a:t>
            </a:r>
            <a:r>
              <a:rPr lang="en-US" dirty="0" err="1"/>
              <a:t>skoncentrisan</a:t>
            </a:r>
            <a:r>
              <a:rPr lang="en-US" dirty="0"/>
              <a:t> u </a:t>
            </a:r>
            <a:r>
              <a:rPr lang="en-US" dirty="0" err="1"/>
              <a:t>istom</a:t>
            </a:r>
            <a:r>
              <a:rPr lang="en-US" dirty="0"/>
              <a:t> </a:t>
            </a:r>
            <a:r>
              <a:rPr lang="en-US" dirty="0" err="1"/>
              <a:t>vremenskom</a:t>
            </a:r>
            <a:r>
              <a:rPr lang="en-US" dirty="0"/>
              <a:t> </a:t>
            </a:r>
            <a:r>
              <a:rPr lang="en-US" dirty="0" err="1"/>
              <a:t>trenutku</a:t>
            </a:r>
            <a:r>
              <a:rPr lang="en-US" dirty="0"/>
              <a:t> za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ulazne</a:t>
            </a:r>
            <a:r>
              <a:rPr lang="en-US" dirty="0"/>
              <a:t> </a:t>
            </a:r>
            <a:r>
              <a:rPr lang="en-US" dirty="0" err="1"/>
              <a:t>podatke</a:t>
            </a:r>
            <a:r>
              <a:rPr lang="en-US" dirty="0"/>
              <a:t>. </a:t>
            </a:r>
            <a:endParaRPr lang="sr-Latn-RS" dirty="0"/>
          </a:p>
          <a:p>
            <a:endParaRPr lang="en-US" dirty="0"/>
          </a:p>
          <a:p>
            <a:r>
              <a:rPr lang="en-US" dirty="0"/>
              <a:t>To je </a:t>
            </a:r>
            <a:r>
              <a:rPr lang="en-US" dirty="0" err="1"/>
              <a:t>zbog</a:t>
            </a:r>
            <a:r>
              <a:rPr lang="en-US" dirty="0"/>
              <a:t> toga </a:t>
            </a:r>
            <a:r>
              <a:rPr lang="en-US" dirty="0" err="1"/>
              <a:t>sto</a:t>
            </a:r>
            <a:r>
              <a:rPr lang="en-US" dirty="0"/>
              <a:t> </a:t>
            </a:r>
            <a:r>
              <a:rPr lang="en-US" dirty="0" err="1"/>
              <a:t>glasovna</a:t>
            </a:r>
            <a:r>
              <a:rPr lang="en-US" dirty="0"/>
              <a:t> </a:t>
            </a:r>
            <a:r>
              <a:rPr lang="en-US" dirty="0" err="1"/>
              <a:t>komanda</a:t>
            </a:r>
            <a:r>
              <a:rPr lang="en-US" dirty="0"/>
              <a:t> </a:t>
            </a:r>
            <a:r>
              <a:rPr lang="en-US" dirty="0" err="1"/>
              <a:t>nije</a:t>
            </a:r>
            <a:r>
              <a:rPr lang="en-US" dirty="0"/>
              <a:t> </a:t>
            </a:r>
            <a:r>
              <a:rPr lang="en-US" dirty="0" err="1"/>
              <a:t>izgovorena</a:t>
            </a:r>
            <a:r>
              <a:rPr lang="en-US" dirty="0"/>
              <a:t> u </a:t>
            </a:r>
            <a:r>
              <a:rPr lang="en-US" dirty="0" err="1"/>
              <a:t>istom</a:t>
            </a:r>
            <a:r>
              <a:rPr lang="en-US" dirty="0"/>
              <a:t> </a:t>
            </a:r>
            <a:r>
              <a:rPr lang="en-US" dirty="0" err="1"/>
              <a:t>trenutku</a:t>
            </a:r>
            <a:r>
              <a:rPr lang="en-US" dirty="0"/>
              <a:t> u </a:t>
            </a:r>
            <a:r>
              <a:rPr lang="en-US" dirty="0" err="1"/>
              <a:t>svim</a:t>
            </a:r>
            <a:r>
              <a:rPr lang="en-US" dirty="0"/>
              <a:t> </a:t>
            </a:r>
            <a:r>
              <a:rPr lang="en-US" dirty="0" err="1"/>
              <a:t>fajlovima</a:t>
            </a:r>
            <a:r>
              <a:rPr lang="en-US" dirty="0"/>
              <a:t>, </a:t>
            </a:r>
            <a:r>
              <a:rPr lang="en-US" dirty="0" err="1"/>
              <a:t>sto</a:t>
            </a:r>
            <a:r>
              <a:rPr lang="en-US" dirty="0"/>
              <a:t> je </a:t>
            </a:r>
            <a:r>
              <a:rPr lang="en-US" dirty="0" err="1"/>
              <a:t>ocekivano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ne </a:t>
            </a:r>
            <a:r>
              <a:rPr lang="en-US" dirty="0" err="1"/>
              <a:t>utice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nase</a:t>
            </a:r>
            <a:r>
              <a:rPr lang="en-US" dirty="0"/>
              <a:t> </a:t>
            </a:r>
            <a:r>
              <a:rPr lang="en-US" dirty="0" err="1"/>
              <a:t>resenje</a:t>
            </a:r>
            <a:r>
              <a:rPr lang="en-US" dirty="0"/>
              <a:t>.</a:t>
            </a:r>
            <a:endParaRPr lang="sr-Latn-RS" dirty="0"/>
          </a:p>
          <a:p>
            <a:endParaRPr lang="en-US" dirty="0"/>
          </a:p>
          <a:p>
            <a:r>
              <a:rPr lang="en-US" dirty="0"/>
              <a:t>Nama je za </a:t>
            </a:r>
            <a:r>
              <a:rPr lang="en-US" dirty="0" err="1"/>
              <a:t>dalje</a:t>
            </a:r>
            <a:r>
              <a:rPr lang="en-US" dirty="0"/>
              <a:t> </a:t>
            </a:r>
            <a:r>
              <a:rPr lang="en-US" dirty="0" err="1"/>
              <a:t>istrazivanje</a:t>
            </a:r>
            <a:r>
              <a:rPr lang="en-US" dirty="0"/>
              <a:t> </a:t>
            </a:r>
            <a:r>
              <a:rPr lang="en-US" dirty="0" err="1"/>
              <a:t>bitan</a:t>
            </a:r>
            <a:r>
              <a:rPr lang="en-US" dirty="0"/>
              <a:t> </a:t>
            </a:r>
            <a:r>
              <a:rPr lang="en-US" dirty="0" err="1"/>
              <a:t>oblik</a:t>
            </a:r>
            <a:r>
              <a:rPr lang="en-US" dirty="0"/>
              <a:t> </a:t>
            </a:r>
            <a:r>
              <a:rPr lang="en-US" dirty="0" err="1"/>
              <a:t>skupa</a:t>
            </a:r>
            <a:r>
              <a:rPr lang="en-US" dirty="0"/>
              <a:t> </a:t>
            </a:r>
            <a:r>
              <a:rPr lang="en-US" dirty="0" err="1"/>
              <a:t>impulsa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grafika</a:t>
            </a:r>
            <a:r>
              <a:rPr lang="en-US" dirty="0"/>
              <a:t>, a ne </a:t>
            </a:r>
            <a:r>
              <a:rPr lang="en-US" dirty="0" err="1"/>
              <a:t>vremenski</a:t>
            </a:r>
            <a:r>
              <a:rPr lang="en-US" dirty="0"/>
              <a:t> </a:t>
            </a:r>
            <a:r>
              <a:rPr lang="en-US" dirty="0" err="1"/>
              <a:t>trenutak</a:t>
            </a:r>
            <a:r>
              <a:rPr lang="en-US" dirty="0"/>
              <a:t> u </a:t>
            </a:r>
            <a:r>
              <a:rPr lang="en-US" dirty="0" err="1"/>
              <a:t>kome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izgenerisani</a:t>
            </a:r>
            <a:r>
              <a:rPr lang="en-US" dirty="0"/>
              <a:t>.</a:t>
            </a:r>
            <a:endParaRPr lang="sr-Latn-RS" dirty="0"/>
          </a:p>
          <a:p>
            <a:endParaRPr lang="sr-Latn-R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498626-AA26-4B54-B6EA-8439B5FAE62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666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28-Sep-20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28-Sep-20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28-Sep-20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28-Sep-20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28-Sep-20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28-Sep-20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28-Sep-20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28-Sep-20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28-Sep-20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28-Sep-20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28-Sep-20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28-Sep-20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27814" t="32426" r="50567"/>
          <a:stretch>
            <a:fillRect/>
          </a:stretch>
        </p:blipFill>
        <p:spPr>
          <a:xfrm>
            <a:off x="-433730" y="-330005"/>
            <a:ext cx="2458198" cy="10938119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1" y="0"/>
            <a:ext cx="1404969" cy="10287000"/>
          </a:xfrm>
          <a:prstGeom prst="rect">
            <a:avLst/>
          </a:prstGeom>
          <a:solidFill>
            <a:srgbClr val="43B0F1"/>
          </a:solidFill>
        </p:spPr>
      </p:sp>
      <p:sp>
        <p:nvSpPr>
          <p:cNvPr id="4" name="TextBox 4"/>
          <p:cNvSpPr txBox="1"/>
          <p:nvPr/>
        </p:nvSpPr>
        <p:spPr>
          <a:xfrm>
            <a:off x="2397099" y="5200650"/>
            <a:ext cx="14214501" cy="2314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48"/>
              </a:lnSpc>
            </a:pPr>
            <a:r>
              <a:rPr lang="en-US" sz="5600" spc="392" dirty="0">
                <a:solidFill>
                  <a:srgbClr val="E8EEF1"/>
                </a:solidFill>
                <a:latin typeface="Montserrat Classic Bold"/>
              </a:rPr>
              <a:t>ПРИМЕНА ИМПУЛСНЕ НЕУРОНСКЕ МРЕЖЕ ЗА ПРЕПОЗНАВАЊЕ ГОВОРНОГ СИГНАЛА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221635" y="2030517"/>
            <a:ext cx="2458198" cy="851395"/>
            <a:chOff x="0" y="0"/>
            <a:chExt cx="1722525" cy="508000"/>
          </a:xfrm>
        </p:grpSpPr>
        <p:sp>
          <p:nvSpPr>
            <p:cNvPr id="6" name="Freeform 6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822391" y="2030517"/>
            <a:ext cx="2265281" cy="2647731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108541" y="688657"/>
            <a:ext cx="11751022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 err="1">
                <a:solidFill>
                  <a:srgbClr val="E8EEF1"/>
                </a:solidFill>
                <a:latin typeface="Open Sans"/>
              </a:rPr>
              <a:t>Универзитет</a:t>
            </a:r>
            <a:r>
              <a:rPr lang="en-US" sz="3600" dirty="0">
                <a:solidFill>
                  <a:srgbClr val="E8EEF1"/>
                </a:solidFill>
                <a:latin typeface="Open Sans"/>
              </a:rPr>
              <a:t> у </a:t>
            </a:r>
            <a:r>
              <a:rPr lang="en-US" sz="3600" dirty="0" err="1">
                <a:solidFill>
                  <a:srgbClr val="E8EEF1"/>
                </a:solidFill>
                <a:latin typeface="Open Sans"/>
              </a:rPr>
              <a:t>Београду</a:t>
            </a:r>
            <a:r>
              <a:rPr lang="en-US" sz="3600" dirty="0">
                <a:solidFill>
                  <a:srgbClr val="E8EEF1"/>
                </a:solidFill>
                <a:latin typeface="Open Sans"/>
              </a:rPr>
              <a:t> • </a:t>
            </a:r>
            <a:r>
              <a:rPr lang="en-US" sz="3600" dirty="0" err="1">
                <a:solidFill>
                  <a:srgbClr val="E8EEF1"/>
                </a:solidFill>
                <a:latin typeface="Open Sans"/>
              </a:rPr>
              <a:t>Електротехнички</a:t>
            </a:r>
            <a:r>
              <a:rPr lang="en-US" sz="3600" dirty="0">
                <a:solidFill>
                  <a:srgbClr val="E8EEF1"/>
                </a:solidFill>
                <a:latin typeface="Open Sans"/>
              </a:rPr>
              <a:t> </a:t>
            </a:r>
            <a:r>
              <a:rPr lang="en-US" sz="3600" dirty="0" err="1">
                <a:solidFill>
                  <a:srgbClr val="E8EEF1"/>
                </a:solidFill>
                <a:latin typeface="Open Sans"/>
              </a:rPr>
              <a:t>факултет</a:t>
            </a:r>
            <a:endParaRPr lang="en-US" sz="3600" dirty="0">
              <a:solidFill>
                <a:srgbClr val="E8EEF1"/>
              </a:solidFill>
              <a:latin typeface="Open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439399" y="8335504"/>
            <a:ext cx="6819901" cy="613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 err="1">
                <a:solidFill>
                  <a:srgbClr val="E8EEF1"/>
                </a:solidFill>
                <a:latin typeface="Open Sans"/>
              </a:rPr>
              <a:t>Александар</a:t>
            </a:r>
            <a:r>
              <a:rPr lang="en-US" sz="3600" dirty="0">
                <a:solidFill>
                  <a:srgbClr val="E8EEF1"/>
                </a:solidFill>
                <a:latin typeface="Open Sans"/>
              </a:rPr>
              <a:t> </a:t>
            </a:r>
            <a:r>
              <a:rPr lang="en-US" sz="3600" dirty="0" err="1">
                <a:solidFill>
                  <a:srgbClr val="E8EEF1"/>
                </a:solidFill>
                <a:latin typeface="Open Sans"/>
              </a:rPr>
              <a:t>Мршић</a:t>
            </a:r>
            <a:r>
              <a:rPr lang="en-US" sz="3600" dirty="0">
                <a:solidFill>
                  <a:srgbClr val="E8EEF1"/>
                </a:solidFill>
                <a:latin typeface="Open Sans"/>
              </a:rPr>
              <a:t> 2016/414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53716" y="9479944"/>
            <a:ext cx="3685884" cy="613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 err="1">
                <a:solidFill>
                  <a:srgbClr val="E8EEF1"/>
                </a:solidFill>
                <a:latin typeface="Open Sans"/>
              </a:rPr>
              <a:t>Београд</a:t>
            </a:r>
            <a:r>
              <a:rPr lang="en-US" sz="3600" dirty="0">
                <a:solidFill>
                  <a:srgbClr val="E8EEF1"/>
                </a:solidFill>
                <a:latin typeface="Open Sans"/>
              </a:rPr>
              <a:t>, 2020.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6435549" y="1028700"/>
            <a:ext cx="2886906" cy="851395"/>
            <a:chOff x="0" y="0"/>
            <a:chExt cx="1722525" cy="508000"/>
          </a:xfrm>
        </p:grpSpPr>
        <p:sp>
          <p:nvSpPr>
            <p:cNvPr id="3" name="Freeform 3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329" r="329"/>
          <a:stretch>
            <a:fillRect/>
          </a:stretch>
        </p:blipFill>
        <p:spPr>
          <a:xfrm>
            <a:off x="204688" y="2322847"/>
            <a:ext cx="8939312" cy="693545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201483" y="992187"/>
            <a:ext cx="11885035" cy="1005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4"/>
              </a:lnSpc>
            </a:pPr>
            <a:r>
              <a:rPr lang="en-US" sz="6400" spc="57">
                <a:solidFill>
                  <a:srgbClr val="E8EEF1"/>
                </a:solidFill>
                <a:latin typeface="Montserrat Classic Bold"/>
              </a:rPr>
              <a:t>Резултати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l="329" r="329"/>
          <a:stretch>
            <a:fillRect/>
          </a:stretch>
        </p:blipFill>
        <p:spPr>
          <a:xfrm>
            <a:off x="9144000" y="2322847"/>
            <a:ext cx="8939312" cy="693545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261653" y="9388106"/>
            <a:ext cx="7830892" cy="610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 err="1">
                <a:solidFill>
                  <a:srgbClr val="E8EEF1"/>
                </a:solidFill>
                <a:latin typeface="Open Sans"/>
              </a:rPr>
              <a:t>Генерисани</a:t>
            </a:r>
            <a:r>
              <a:rPr lang="en-US" sz="3600" dirty="0">
                <a:solidFill>
                  <a:srgbClr val="E8EEF1"/>
                </a:solidFill>
                <a:latin typeface="Open Sans"/>
              </a:rPr>
              <a:t> </a:t>
            </a:r>
            <a:r>
              <a:rPr lang="en-US" sz="3600" dirty="0" err="1">
                <a:solidFill>
                  <a:srgbClr val="E8EEF1"/>
                </a:solidFill>
                <a:latin typeface="Open Sans"/>
              </a:rPr>
              <a:t>импулси</a:t>
            </a:r>
            <a:r>
              <a:rPr lang="en-US" sz="3600" dirty="0">
                <a:solidFill>
                  <a:srgbClr val="E8EEF1"/>
                </a:solidFill>
                <a:latin typeface="Open Sans"/>
              </a:rPr>
              <a:t> </a:t>
            </a:r>
            <a:r>
              <a:rPr lang="en-US" sz="3600" dirty="0" err="1">
                <a:solidFill>
                  <a:srgbClr val="E8EEF1"/>
                </a:solidFill>
                <a:latin typeface="Open Sans"/>
              </a:rPr>
              <a:t>за</a:t>
            </a:r>
            <a:r>
              <a:rPr lang="en-US" sz="3600" dirty="0">
                <a:solidFill>
                  <a:srgbClr val="E8EEF1"/>
                </a:solidFill>
                <a:latin typeface="Open Sans"/>
              </a:rPr>
              <a:t> </a:t>
            </a:r>
            <a:r>
              <a:rPr lang="en-US" sz="3600" dirty="0" err="1">
                <a:solidFill>
                  <a:srgbClr val="E8EEF1"/>
                </a:solidFill>
                <a:latin typeface="Open Sans"/>
              </a:rPr>
              <a:t>реч</a:t>
            </a:r>
            <a:r>
              <a:rPr lang="en-US" sz="3600" dirty="0">
                <a:solidFill>
                  <a:srgbClr val="E8EEF1"/>
                </a:solidFill>
                <a:latin typeface="Open Sans"/>
              </a:rPr>
              <a:t> "eight"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20350" y="0"/>
            <a:ext cx="79052" cy="10287000"/>
          </a:xfrm>
          <a:prstGeom prst="rect">
            <a:avLst/>
          </a:prstGeom>
          <a:solidFill>
            <a:srgbClr val="43B0F1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27814" t="32426" r="50567"/>
          <a:stretch>
            <a:fillRect/>
          </a:stretch>
        </p:blipFill>
        <p:spPr>
          <a:xfrm>
            <a:off x="-1429498" y="-419729"/>
            <a:ext cx="2458198" cy="1093811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675946" y="8832603"/>
            <a:ext cx="2886906" cy="851395"/>
            <a:chOff x="0" y="0"/>
            <a:chExt cx="1722525" cy="508000"/>
          </a:xfrm>
        </p:grpSpPr>
        <p:sp>
          <p:nvSpPr>
            <p:cNvPr id="5" name="Freeform 5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459876" y="2630532"/>
            <a:ext cx="735930" cy="367965"/>
            <a:chOff x="0" y="0"/>
            <a:chExt cx="1016000" cy="508000"/>
          </a:xfrm>
        </p:grpSpPr>
        <p:sp>
          <p:nvSpPr>
            <p:cNvPr id="7" name="Freeform 7"/>
            <p:cNvSpPr/>
            <p:nvPr/>
          </p:nvSpPr>
          <p:spPr>
            <a:xfrm>
              <a:off x="0" y="49530"/>
              <a:ext cx="1016000" cy="408940"/>
            </a:xfrm>
            <a:custGeom>
              <a:avLst/>
              <a:gdLst/>
              <a:ahLst/>
              <a:cxnLst/>
              <a:rect l="l" t="t" r="r" b="b"/>
              <a:pathLst>
                <a:path w="1016000" h="408940">
                  <a:moveTo>
                    <a:pt x="810260" y="0"/>
                  </a:moveTo>
                  <a:cubicBezTo>
                    <a:pt x="709930" y="0"/>
                    <a:pt x="627380" y="72390"/>
                    <a:pt x="608330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609600" y="242570"/>
                  </a:lnTo>
                  <a:cubicBezTo>
                    <a:pt x="627380" y="337820"/>
                    <a:pt x="711200" y="408940"/>
                    <a:pt x="811530" y="408940"/>
                  </a:cubicBezTo>
                  <a:cubicBezTo>
                    <a:pt x="924560" y="408940"/>
                    <a:pt x="1016000" y="317500"/>
                    <a:pt x="1016000" y="204470"/>
                  </a:cubicBezTo>
                  <a:cubicBezTo>
                    <a:pt x="1016000" y="91440"/>
                    <a:pt x="924560" y="0"/>
                    <a:pt x="810260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459876" y="4943258"/>
            <a:ext cx="735930" cy="367965"/>
            <a:chOff x="0" y="0"/>
            <a:chExt cx="1016000" cy="508000"/>
          </a:xfrm>
        </p:grpSpPr>
        <p:sp>
          <p:nvSpPr>
            <p:cNvPr id="9" name="Freeform 9"/>
            <p:cNvSpPr/>
            <p:nvPr/>
          </p:nvSpPr>
          <p:spPr>
            <a:xfrm>
              <a:off x="0" y="49530"/>
              <a:ext cx="1016000" cy="408940"/>
            </a:xfrm>
            <a:custGeom>
              <a:avLst/>
              <a:gdLst/>
              <a:ahLst/>
              <a:cxnLst/>
              <a:rect l="l" t="t" r="r" b="b"/>
              <a:pathLst>
                <a:path w="1016000" h="408940">
                  <a:moveTo>
                    <a:pt x="810260" y="0"/>
                  </a:moveTo>
                  <a:cubicBezTo>
                    <a:pt x="709930" y="0"/>
                    <a:pt x="627380" y="72390"/>
                    <a:pt x="608330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609600" y="242570"/>
                  </a:lnTo>
                  <a:cubicBezTo>
                    <a:pt x="627380" y="337820"/>
                    <a:pt x="711200" y="408940"/>
                    <a:pt x="811530" y="408940"/>
                  </a:cubicBezTo>
                  <a:cubicBezTo>
                    <a:pt x="924560" y="408940"/>
                    <a:pt x="1016000" y="317500"/>
                    <a:pt x="1016000" y="204470"/>
                  </a:cubicBezTo>
                  <a:cubicBezTo>
                    <a:pt x="1016000" y="91440"/>
                    <a:pt x="924560" y="0"/>
                    <a:pt x="810260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459876" y="7272244"/>
            <a:ext cx="735930" cy="367965"/>
            <a:chOff x="0" y="0"/>
            <a:chExt cx="1016000" cy="508000"/>
          </a:xfrm>
        </p:grpSpPr>
        <p:sp>
          <p:nvSpPr>
            <p:cNvPr id="11" name="Freeform 11"/>
            <p:cNvSpPr/>
            <p:nvPr/>
          </p:nvSpPr>
          <p:spPr>
            <a:xfrm>
              <a:off x="0" y="49530"/>
              <a:ext cx="1016000" cy="408940"/>
            </a:xfrm>
            <a:custGeom>
              <a:avLst/>
              <a:gdLst/>
              <a:ahLst/>
              <a:cxnLst/>
              <a:rect l="l" t="t" r="r" b="b"/>
              <a:pathLst>
                <a:path w="1016000" h="408940">
                  <a:moveTo>
                    <a:pt x="810260" y="0"/>
                  </a:moveTo>
                  <a:cubicBezTo>
                    <a:pt x="709930" y="0"/>
                    <a:pt x="627380" y="72390"/>
                    <a:pt x="608330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609600" y="242570"/>
                  </a:lnTo>
                  <a:cubicBezTo>
                    <a:pt x="627380" y="337820"/>
                    <a:pt x="711200" y="408940"/>
                    <a:pt x="811530" y="408940"/>
                  </a:cubicBezTo>
                  <a:cubicBezTo>
                    <a:pt x="924560" y="408940"/>
                    <a:pt x="1016000" y="317500"/>
                    <a:pt x="1016000" y="204470"/>
                  </a:cubicBezTo>
                  <a:cubicBezTo>
                    <a:pt x="1016000" y="91440"/>
                    <a:pt x="924560" y="0"/>
                    <a:pt x="810260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15533" y="3669791"/>
            <a:ext cx="8142817" cy="4661918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982283" y="609200"/>
            <a:ext cx="6335547" cy="2021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4"/>
              </a:lnSpc>
            </a:pPr>
            <a:r>
              <a:rPr lang="en-US" sz="6400" spc="57">
                <a:solidFill>
                  <a:srgbClr val="E8EEF1"/>
                </a:solidFill>
                <a:latin typeface="Montserrat Classic Bold"/>
              </a:rPr>
              <a:t>Даље истраживање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662142" y="2476059"/>
            <a:ext cx="5635258" cy="600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 err="1">
                <a:solidFill>
                  <a:srgbClr val="E8EEF1"/>
                </a:solidFill>
                <a:latin typeface="Open Sans"/>
              </a:rPr>
              <a:t>Додатна</a:t>
            </a:r>
            <a:r>
              <a:rPr lang="en-US" sz="3600" dirty="0">
                <a:solidFill>
                  <a:srgbClr val="E8EEF1"/>
                </a:solidFill>
                <a:latin typeface="Open Sans"/>
              </a:rPr>
              <a:t> </a:t>
            </a:r>
            <a:r>
              <a:rPr lang="en-US" sz="3600" dirty="0" err="1">
                <a:solidFill>
                  <a:srgbClr val="E8EEF1"/>
                </a:solidFill>
                <a:latin typeface="Open Sans"/>
              </a:rPr>
              <a:t>обрада</a:t>
            </a:r>
            <a:r>
              <a:rPr lang="en-US" sz="3600" dirty="0">
                <a:solidFill>
                  <a:srgbClr val="E8EEF1"/>
                </a:solidFill>
                <a:latin typeface="Open Sans"/>
              </a:rPr>
              <a:t> </a:t>
            </a:r>
            <a:r>
              <a:rPr lang="en-US" sz="3600" dirty="0" err="1">
                <a:solidFill>
                  <a:srgbClr val="E8EEF1"/>
                </a:solidFill>
                <a:latin typeface="Open Sans"/>
              </a:rPr>
              <a:t>сигнала</a:t>
            </a:r>
            <a:endParaRPr lang="en-US" sz="3600" dirty="0">
              <a:solidFill>
                <a:srgbClr val="E8EEF1"/>
              </a:solidFill>
              <a:latin typeface="Open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662141" y="4788785"/>
            <a:ext cx="6085531" cy="610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rgbClr val="E8EEF1"/>
                </a:solidFill>
                <a:latin typeface="Open Sans"/>
              </a:rPr>
              <a:t>Liquid State Machine </a:t>
            </a:r>
            <a:r>
              <a:rPr lang="en-US" sz="3600" dirty="0" err="1">
                <a:solidFill>
                  <a:srgbClr val="E8EEF1"/>
                </a:solidFill>
                <a:latin typeface="Open Sans"/>
              </a:rPr>
              <a:t>модел</a:t>
            </a:r>
            <a:endParaRPr lang="en-US" sz="3600" dirty="0">
              <a:solidFill>
                <a:srgbClr val="E8EEF1"/>
              </a:solidFill>
              <a:latin typeface="Open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662142" y="7117771"/>
            <a:ext cx="4173603" cy="610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 err="1">
                <a:solidFill>
                  <a:srgbClr val="E8EEF1"/>
                </a:solidFill>
                <a:latin typeface="Open Sans"/>
              </a:rPr>
              <a:t>Тренирање</a:t>
            </a:r>
            <a:r>
              <a:rPr lang="en-US" sz="3600" dirty="0">
                <a:solidFill>
                  <a:srgbClr val="E8EEF1"/>
                </a:solidFill>
                <a:latin typeface="Open Sans"/>
              </a:rPr>
              <a:t> </a:t>
            </a:r>
            <a:r>
              <a:rPr lang="en-US" sz="3600" dirty="0" err="1">
                <a:solidFill>
                  <a:srgbClr val="E8EEF1"/>
                </a:solidFill>
                <a:latin typeface="Open Sans"/>
              </a:rPr>
              <a:t>мреже</a:t>
            </a:r>
            <a:endParaRPr lang="en-US" sz="3600" dirty="0">
              <a:solidFill>
                <a:srgbClr val="E8EEF1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 l="1694" t="2507" r="8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6202354" y="603003"/>
            <a:ext cx="2886906" cy="851395"/>
            <a:chOff x="0" y="0"/>
            <a:chExt cx="1722525" cy="508000"/>
          </a:xfrm>
        </p:grpSpPr>
        <p:sp>
          <p:nvSpPr>
            <p:cNvPr id="3" name="Freeform 3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675946" y="8832603"/>
            <a:ext cx="2886906" cy="851395"/>
            <a:chOff x="0" y="0"/>
            <a:chExt cx="1722525" cy="508000"/>
          </a:xfrm>
        </p:grpSpPr>
        <p:sp>
          <p:nvSpPr>
            <p:cNvPr id="5" name="Freeform 5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201482" y="1371387"/>
            <a:ext cx="11885035" cy="1005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4"/>
              </a:lnSpc>
            </a:pPr>
            <a:r>
              <a:rPr lang="en-US" sz="6400" spc="57" dirty="0" err="1">
                <a:solidFill>
                  <a:srgbClr val="E8EEF1"/>
                </a:solidFill>
                <a:latin typeface="Montserrat Classic Bold"/>
              </a:rPr>
              <a:t>Закључак</a:t>
            </a:r>
            <a:endParaRPr lang="en-US" sz="6400" spc="57" dirty="0">
              <a:solidFill>
                <a:srgbClr val="E8EEF1"/>
              </a:solidFill>
              <a:latin typeface="Montserrat Classic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9DCFEB-92AB-453F-8189-66EA24626AA8}"/>
              </a:ext>
            </a:extLst>
          </p:cNvPr>
          <p:cNvSpPr txBox="1"/>
          <p:nvPr/>
        </p:nvSpPr>
        <p:spPr>
          <a:xfrm>
            <a:off x="2210960" y="3543300"/>
            <a:ext cx="49225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pc="43" dirty="0">
                <a:solidFill>
                  <a:srgbClr val="E8EEF1"/>
                </a:solidFill>
                <a:latin typeface="Montserrat Classic Bold"/>
              </a:rPr>
              <a:t>• </a:t>
            </a:r>
            <a:r>
              <a:rPr lang="sr-Cyrl-RS" sz="4800" dirty="0">
                <a:solidFill>
                  <a:srgbClr val="E8EEF1"/>
                </a:solidFill>
              </a:rPr>
              <a:t>имплементација</a:t>
            </a:r>
            <a:endParaRPr lang="en-US" sz="4800" dirty="0">
              <a:solidFill>
                <a:srgbClr val="E8EEF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8063F0-1DB7-4F5A-BB3D-16086D99BC9A}"/>
              </a:ext>
            </a:extLst>
          </p:cNvPr>
          <p:cNvSpPr txBox="1"/>
          <p:nvPr/>
        </p:nvSpPr>
        <p:spPr>
          <a:xfrm>
            <a:off x="2210959" y="4728001"/>
            <a:ext cx="28646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pc="43" dirty="0">
                <a:solidFill>
                  <a:srgbClr val="E8EEF1"/>
                </a:solidFill>
                <a:latin typeface="Montserrat Classic Bold"/>
              </a:rPr>
              <a:t>• </a:t>
            </a:r>
            <a:r>
              <a:rPr lang="sr-Cyrl-RS" sz="4800" dirty="0">
                <a:solidFill>
                  <a:srgbClr val="E8EEF1"/>
                </a:solidFill>
              </a:rPr>
              <a:t>примена</a:t>
            </a:r>
            <a:endParaRPr lang="en-US" sz="4800" dirty="0">
              <a:solidFill>
                <a:srgbClr val="E8EEF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C1B699-027D-4706-BA2E-B8403A3A12BF}"/>
              </a:ext>
            </a:extLst>
          </p:cNvPr>
          <p:cNvSpPr txBox="1"/>
          <p:nvPr/>
        </p:nvSpPr>
        <p:spPr>
          <a:xfrm>
            <a:off x="2210959" y="5912702"/>
            <a:ext cx="5057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pc="43" dirty="0">
                <a:solidFill>
                  <a:srgbClr val="E8EEF1"/>
                </a:solidFill>
                <a:latin typeface="Montserrat Classic Bold"/>
              </a:rPr>
              <a:t>• </a:t>
            </a:r>
            <a:r>
              <a:rPr lang="en-GB" sz="4800" dirty="0">
                <a:solidFill>
                  <a:srgbClr val="E8EEF1"/>
                </a:solidFill>
              </a:rPr>
              <a:t>pip install </a:t>
            </a:r>
            <a:r>
              <a:rPr lang="en-GB" sz="4800" dirty="0" err="1">
                <a:solidFill>
                  <a:srgbClr val="E8EEF1"/>
                </a:solidFill>
              </a:rPr>
              <a:t>synacell</a:t>
            </a:r>
            <a:endParaRPr lang="en-US" sz="4800" dirty="0">
              <a:solidFill>
                <a:srgbClr val="E8EEF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34451" r="59945"/>
          <a:stretch>
            <a:fillRect/>
          </a:stretch>
        </p:blipFill>
        <p:spPr>
          <a:xfrm rot="5400000">
            <a:off x="8637295" y="-9733637"/>
            <a:ext cx="800939" cy="2034881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2926" y="1028700"/>
            <a:ext cx="2886906" cy="851395"/>
            <a:chOff x="0" y="0"/>
            <a:chExt cx="1722525" cy="508000"/>
          </a:xfrm>
        </p:grpSpPr>
        <p:sp>
          <p:nvSpPr>
            <p:cNvPr id="4" name="Freeform 4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15401094" y="8406905"/>
            <a:ext cx="2886906" cy="851395"/>
            <a:chOff x="0" y="0"/>
            <a:chExt cx="1722525" cy="508000"/>
          </a:xfrm>
        </p:grpSpPr>
        <p:sp>
          <p:nvSpPr>
            <p:cNvPr id="6" name="Freeform 6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l="34451" r="59945"/>
          <a:stretch>
            <a:fillRect/>
          </a:stretch>
        </p:blipFill>
        <p:spPr>
          <a:xfrm rot="5400000">
            <a:off x="8637295" y="-287879"/>
            <a:ext cx="800939" cy="2034881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201483" y="2973387"/>
            <a:ext cx="11885035" cy="1005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4"/>
              </a:lnSpc>
            </a:pPr>
            <a:r>
              <a:rPr lang="en-US" sz="6400" spc="57">
                <a:solidFill>
                  <a:srgbClr val="E8EEF1"/>
                </a:solidFill>
                <a:latin typeface="Montserrat Classic Bold"/>
              </a:rPr>
              <a:t>Хвала на пажњи!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201483" y="5165852"/>
            <a:ext cx="11885035" cy="884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56"/>
              </a:lnSpc>
            </a:pPr>
            <a:r>
              <a:rPr lang="en-US" sz="5600" spc="50">
                <a:solidFill>
                  <a:srgbClr val="E8EEF1"/>
                </a:solidFill>
                <a:latin typeface="Montserrat Classic Bold"/>
              </a:rPr>
              <a:t>Питања?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832603"/>
            <a:ext cx="2210960" cy="851395"/>
            <a:chOff x="0" y="0"/>
            <a:chExt cx="1722525" cy="508000"/>
          </a:xfrm>
        </p:grpSpPr>
        <p:sp>
          <p:nvSpPr>
            <p:cNvPr id="3" name="Freeform 3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6202354" y="603002"/>
            <a:ext cx="2085646" cy="851395"/>
            <a:chOff x="0" y="0"/>
            <a:chExt cx="1722525" cy="508000"/>
          </a:xfrm>
        </p:grpSpPr>
        <p:sp>
          <p:nvSpPr>
            <p:cNvPr id="5" name="Freeform 5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201483" y="931094"/>
            <a:ext cx="11885035" cy="1008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4"/>
              </a:lnSpc>
            </a:pPr>
            <a:r>
              <a:rPr lang="en-US" sz="6400" spc="57">
                <a:solidFill>
                  <a:srgbClr val="E8EEF1"/>
                </a:solidFill>
                <a:latin typeface="Montserrat Classic Bold"/>
              </a:rPr>
              <a:t>Увод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10959" y="5143500"/>
            <a:ext cx="12411085" cy="753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8"/>
              </a:lnSpc>
            </a:pPr>
            <a:r>
              <a:rPr lang="en-US" sz="4800" spc="43" dirty="0">
                <a:solidFill>
                  <a:srgbClr val="E8EEF1"/>
                </a:solidFill>
                <a:latin typeface="Montserrat Classic Bold"/>
              </a:rPr>
              <a:t>• </a:t>
            </a:r>
            <a:r>
              <a:rPr lang="en-US" sz="4800" spc="43" dirty="0" err="1">
                <a:solidFill>
                  <a:srgbClr val="E8EEF1"/>
                </a:solidFill>
                <a:latin typeface="Montserrat Classic Bold"/>
              </a:rPr>
              <a:t>Шта</a:t>
            </a:r>
            <a:r>
              <a:rPr lang="en-US" sz="4800" spc="43" dirty="0">
                <a:solidFill>
                  <a:srgbClr val="E8EEF1"/>
                </a:solidFill>
                <a:latin typeface="Montserrat Classic Bold"/>
              </a:rPr>
              <a:t> </a:t>
            </a:r>
            <a:r>
              <a:rPr lang="en-US" sz="4800" spc="43" dirty="0" err="1">
                <a:solidFill>
                  <a:srgbClr val="E8EEF1"/>
                </a:solidFill>
                <a:latin typeface="Montserrat Classic Bold"/>
              </a:rPr>
              <a:t>су</a:t>
            </a:r>
            <a:r>
              <a:rPr lang="en-US" sz="4800" spc="43" dirty="0">
                <a:solidFill>
                  <a:srgbClr val="E8EEF1"/>
                </a:solidFill>
                <a:latin typeface="Montserrat Classic Bold"/>
              </a:rPr>
              <a:t> </a:t>
            </a:r>
            <a:r>
              <a:rPr lang="en-US" sz="4800" spc="43" dirty="0" err="1">
                <a:solidFill>
                  <a:srgbClr val="E8EEF1"/>
                </a:solidFill>
                <a:latin typeface="Montserrat Classic Bold"/>
              </a:rPr>
              <a:t>импулсне</a:t>
            </a:r>
            <a:r>
              <a:rPr lang="en-US" sz="4800" spc="43" dirty="0">
                <a:solidFill>
                  <a:srgbClr val="E8EEF1"/>
                </a:solidFill>
                <a:latin typeface="Montserrat Classic Bold"/>
              </a:rPr>
              <a:t> </a:t>
            </a:r>
            <a:r>
              <a:rPr lang="en-US" sz="4800" spc="43" dirty="0" err="1">
                <a:solidFill>
                  <a:srgbClr val="E8EEF1"/>
                </a:solidFill>
                <a:latin typeface="Montserrat Classic Bold"/>
              </a:rPr>
              <a:t>неуронске</a:t>
            </a:r>
            <a:r>
              <a:rPr lang="en-US" sz="4800" spc="43" dirty="0">
                <a:solidFill>
                  <a:srgbClr val="E8EEF1"/>
                </a:solidFill>
                <a:latin typeface="Montserrat Classic Bold"/>
              </a:rPr>
              <a:t> </a:t>
            </a:r>
            <a:r>
              <a:rPr lang="en-US" sz="4800" spc="43" dirty="0" err="1">
                <a:solidFill>
                  <a:srgbClr val="E8EEF1"/>
                </a:solidFill>
                <a:latin typeface="Montserrat Classic Bold"/>
              </a:rPr>
              <a:t>мреже</a:t>
            </a:r>
            <a:r>
              <a:rPr lang="en-US" sz="4800" spc="43" dirty="0">
                <a:solidFill>
                  <a:srgbClr val="E8EEF1"/>
                </a:solidFill>
                <a:latin typeface="Montserrat Classic Bold"/>
              </a:rPr>
              <a:t>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10960" y="6588015"/>
            <a:ext cx="12411085" cy="753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8"/>
              </a:lnSpc>
            </a:pPr>
            <a:r>
              <a:rPr lang="en-US" sz="4800" spc="43" dirty="0">
                <a:solidFill>
                  <a:srgbClr val="E8EEF1"/>
                </a:solidFill>
                <a:latin typeface="Montserrat Classic Bold"/>
              </a:rPr>
              <a:t>• </a:t>
            </a:r>
            <a:r>
              <a:rPr lang="en-US" sz="4800" spc="43" dirty="0" err="1">
                <a:solidFill>
                  <a:srgbClr val="E8EEF1"/>
                </a:solidFill>
                <a:latin typeface="Montserrat Classic Bold"/>
              </a:rPr>
              <a:t>Циљ</a:t>
            </a:r>
            <a:r>
              <a:rPr lang="en-US" sz="4800" spc="43" dirty="0">
                <a:solidFill>
                  <a:srgbClr val="E8EEF1"/>
                </a:solidFill>
                <a:latin typeface="Montserrat Classic Bold"/>
              </a:rPr>
              <a:t> </a:t>
            </a:r>
            <a:r>
              <a:rPr lang="en-US" sz="4800" spc="43" dirty="0" err="1">
                <a:solidFill>
                  <a:srgbClr val="E8EEF1"/>
                </a:solidFill>
                <a:latin typeface="Montserrat Classic Bold"/>
              </a:rPr>
              <a:t>истраживања</a:t>
            </a:r>
            <a:endParaRPr lang="en-US" sz="4800" spc="43" dirty="0">
              <a:solidFill>
                <a:srgbClr val="E8EEF1"/>
              </a:solidFill>
              <a:latin typeface="Montserrat Classic Bold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33860A1D-7547-443B-8DD6-87BC56B80B6B}"/>
              </a:ext>
            </a:extLst>
          </p:cNvPr>
          <p:cNvSpPr txBox="1"/>
          <p:nvPr/>
        </p:nvSpPr>
        <p:spPr>
          <a:xfrm>
            <a:off x="2210958" y="3509808"/>
            <a:ext cx="12411085" cy="713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8"/>
              </a:lnSpc>
            </a:pPr>
            <a:r>
              <a:rPr lang="en-US" sz="4800" spc="43" dirty="0">
                <a:solidFill>
                  <a:srgbClr val="E8EEF1"/>
                </a:solidFill>
                <a:latin typeface="Montserrat Classic Bold"/>
              </a:rPr>
              <a:t>• </a:t>
            </a:r>
            <a:r>
              <a:rPr lang="sr-Cyrl-RS" sz="4800" spc="43" dirty="0">
                <a:solidFill>
                  <a:srgbClr val="E8EEF1"/>
                </a:solidFill>
                <a:latin typeface="Montserrat Classic Bold"/>
              </a:rPr>
              <a:t>Три генерације неуронских мрежа</a:t>
            </a:r>
            <a:endParaRPr lang="en-US" sz="4800" spc="43" dirty="0">
              <a:solidFill>
                <a:srgbClr val="E8EEF1"/>
              </a:solidFill>
              <a:latin typeface="Montserrat Classic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27814" t="32426" r="50567"/>
          <a:stretch>
            <a:fillRect/>
          </a:stretch>
        </p:blipFill>
        <p:spPr>
          <a:xfrm>
            <a:off x="8359256" y="0"/>
            <a:ext cx="2458198" cy="1093811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1558" t="842" r="1890"/>
          <a:stretch>
            <a:fillRect/>
          </a:stretch>
        </p:blipFill>
        <p:spPr>
          <a:xfrm>
            <a:off x="0" y="0"/>
            <a:ext cx="10026730" cy="1037517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-10800000">
            <a:off x="15611667" y="1772003"/>
            <a:ext cx="2886906" cy="851395"/>
            <a:chOff x="0" y="0"/>
            <a:chExt cx="1722525" cy="508000"/>
          </a:xfrm>
        </p:grpSpPr>
        <p:sp>
          <p:nvSpPr>
            <p:cNvPr id="5" name="Freeform 5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1657640" y="505396"/>
            <a:ext cx="5601660" cy="1008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064"/>
              </a:lnSpc>
            </a:pPr>
            <a:r>
              <a:rPr lang="en-US" sz="6400" spc="57">
                <a:solidFill>
                  <a:srgbClr val="E8EEF1"/>
                </a:solidFill>
                <a:latin typeface="Montserrat Classic Bold"/>
              </a:rPr>
              <a:t>Примена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657640" y="3286269"/>
            <a:ext cx="6205542" cy="1515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8"/>
              </a:lnSpc>
            </a:pPr>
            <a:r>
              <a:rPr lang="en-US" sz="4800" spc="43">
                <a:solidFill>
                  <a:srgbClr val="E8EEF1"/>
                </a:solidFill>
                <a:latin typeface="Montserrat Classic Bold"/>
              </a:rPr>
              <a:t>• Досадашња истраживања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657640" y="5440485"/>
            <a:ext cx="6205542" cy="1515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8"/>
              </a:lnSpc>
            </a:pPr>
            <a:r>
              <a:rPr lang="en-US" sz="4800" spc="43">
                <a:solidFill>
                  <a:srgbClr val="E8EEF1"/>
                </a:solidFill>
                <a:latin typeface="Montserrat Classic Bold"/>
              </a:rPr>
              <a:t>• Неуроморфни</a:t>
            </a:r>
          </a:p>
          <a:p>
            <a:pPr>
              <a:lnSpc>
                <a:spcPts val="6048"/>
              </a:lnSpc>
            </a:pPr>
            <a:r>
              <a:rPr lang="en-US" sz="4800" spc="43">
                <a:solidFill>
                  <a:srgbClr val="E8EEF1"/>
                </a:solidFill>
                <a:latin typeface="Montserrat Classic Bold"/>
              </a:rPr>
              <a:t>чипови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832603"/>
            <a:ext cx="2886906" cy="851395"/>
            <a:chOff x="0" y="0"/>
            <a:chExt cx="1722525" cy="508000"/>
          </a:xfrm>
        </p:grpSpPr>
        <p:sp>
          <p:nvSpPr>
            <p:cNvPr id="3" name="Freeform 3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5401094" y="603003"/>
            <a:ext cx="2886906" cy="851395"/>
            <a:chOff x="0" y="0"/>
            <a:chExt cx="1722525" cy="508000"/>
          </a:xfrm>
        </p:grpSpPr>
        <p:sp>
          <p:nvSpPr>
            <p:cNvPr id="5" name="Freeform 5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14873" y="2728378"/>
            <a:ext cx="11058254" cy="583752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201483" y="990600"/>
            <a:ext cx="11885035" cy="1008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4"/>
              </a:lnSpc>
            </a:pPr>
            <a:r>
              <a:rPr lang="en-US" sz="6400" spc="57">
                <a:solidFill>
                  <a:srgbClr val="E8EEF1"/>
                </a:solidFill>
                <a:latin typeface="Montserrat Classic Bold"/>
              </a:rPr>
              <a:t>Модел неурона и синапсе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 t="7786" b="778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75946" y="8832603"/>
            <a:ext cx="2886906" cy="851395"/>
            <a:chOff x="0" y="0"/>
            <a:chExt cx="1722525" cy="508000"/>
          </a:xfrm>
        </p:grpSpPr>
        <p:sp>
          <p:nvSpPr>
            <p:cNvPr id="3" name="Freeform 3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6202354" y="603003"/>
            <a:ext cx="2886906" cy="851395"/>
            <a:chOff x="0" y="0"/>
            <a:chExt cx="1722525" cy="508000"/>
          </a:xfrm>
        </p:grpSpPr>
        <p:sp>
          <p:nvSpPr>
            <p:cNvPr id="5" name="Freeform 5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3201483" y="992187"/>
            <a:ext cx="11885035" cy="1005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4"/>
              </a:lnSpc>
            </a:pPr>
            <a:r>
              <a:rPr lang="en-US" sz="6400" spc="57">
                <a:solidFill>
                  <a:srgbClr val="E8EEF1"/>
                </a:solidFill>
                <a:latin typeface="Montserrat Classic Bold"/>
              </a:rPr>
              <a:t>Подела неурона и синапси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0638F4-B17D-45D1-90D9-7B788B213351}"/>
              </a:ext>
            </a:extLst>
          </p:cNvPr>
          <p:cNvSpPr txBox="1"/>
          <p:nvPr/>
        </p:nvSpPr>
        <p:spPr>
          <a:xfrm>
            <a:off x="2351070" y="3279526"/>
            <a:ext cx="36273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pc="43" dirty="0">
                <a:solidFill>
                  <a:srgbClr val="E8EEF1"/>
                </a:solidFill>
                <a:latin typeface="Montserrat Classic Bold"/>
              </a:rPr>
              <a:t>• </a:t>
            </a:r>
            <a:r>
              <a:rPr lang="en-GB" sz="4800" dirty="0">
                <a:solidFill>
                  <a:srgbClr val="E8EEF1"/>
                </a:solidFill>
              </a:rPr>
              <a:t>RLC </a:t>
            </a:r>
            <a:r>
              <a:rPr lang="en-US" sz="4800" spc="43" dirty="0" err="1">
                <a:solidFill>
                  <a:srgbClr val="E8EEF1"/>
                </a:solidFill>
                <a:latin typeface="Montserrat Classic Bold"/>
              </a:rPr>
              <a:t>неурон</a:t>
            </a:r>
            <a:endParaRPr lang="en-US" sz="4800" dirty="0">
              <a:solidFill>
                <a:srgbClr val="E8EEF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2C6CD1-6691-4940-BDB3-7A202B973E49}"/>
              </a:ext>
            </a:extLst>
          </p:cNvPr>
          <p:cNvSpPr txBox="1"/>
          <p:nvPr/>
        </p:nvSpPr>
        <p:spPr>
          <a:xfrm>
            <a:off x="2351070" y="6180756"/>
            <a:ext cx="84664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pc="43" dirty="0">
                <a:solidFill>
                  <a:srgbClr val="E8EEF1"/>
                </a:solidFill>
                <a:latin typeface="Montserrat Classic Bold"/>
              </a:rPr>
              <a:t>• </a:t>
            </a:r>
            <a:r>
              <a:rPr lang="en-GB" sz="4800" dirty="0">
                <a:solidFill>
                  <a:srgbClr val="E8EEF1"/>
                </a:solidFill>
              </a:rPr>
              <a:t>Leak-Integrate and Fire </a:t>
            </a:r>
            <a:r>
              <a:rPr lang="en-US" sz="4800" spc="43" dirty="0" err="1">
                <a:solidFill>
                  <a:srgbClr val="E8EEF1"/>
                </a:solidFill>
                <a:latin typeface="Montserrat Classic Bold"/>
              </a:rPr>
              <a:t>неурон</a:t>
            </a:r>
            <a:endParaRPr lang="en-US" sz="4800" dirty="0">
              <a:solidFill>
                <a:srgbClr val="E8EEF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E7CAF1-F4FE-4FF7-B296-AA4DF1D647F8}"/>
              </a:ext>
            </a:extLst>
          </p:cNvPr>
          <p:cNvSpPr txBox="1"/>
          <p:nvPr/>
        </p:nvSpPr>
        <p:spPr>
          <a:xfrm>
            <a:off x="2351070" y="7497359"/>
            <a:ext cx="37858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pc="43" dirty="0">
                <a:solidFill>
                  <a:srgbClr val="E8EEF1"/>
                </a:solidFill>
                <a:latin typeface="Montserrat Classic Bold"/>
              </a:rPr>
              <a:t>• </a:t>
            </a:r>
            <a:r>
              <a:rPr lang="en-GB" sz="4800" dirty="0">
                <a:solidFill>
                  <a:srgbClr val="E8EEF1"/>
                </a:solidFill>
              </a:rPr>
              <a:t>RCA </a:t>
            </a:r>
            <a:r>
              <a:rPr lang="sr-Cyrl-RS" sz="4800" dirty="0">
                <a:solidFill>
                  <a:srgbClr val="E8EEF1"/>
                </a:solidFill>
              </a:rPr>
              <a:t>синапса</a:t>
            </a:r>
            <a:endParaRPr lang="en-US" sz="4800" dirty="0">
              <a:solidFill>
                <a:srgbClr val="E8EEF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2F96C2-7D9C-45CD-B5CE-44673AC5918B}"/>
              </a:ext>
            </a:extLst>
          </p:cNvPr>
          <p:cNvSpPr txBox="1"/>
          <p:nvPr/>
        </p:nvSpPr>
        <p:spPr>
          <a:xfrm>
            <a:off x="2351070" y="4718429"/>
            <a:ext cx="98308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pc="43" dirty="0">
                <a:solidFill>
                  <a:srgbClr val="E8EEF1"/>
                </a:solidFill>
                <a:latin typeface="Montserrat Classic Bold"/>
              </a:rPr>
              <a:t>• </a:t>
            </a:r>
            <a:r>
              <a:rPr lang="en-GB" sz="4800" dirty="0">
                <a:solidFill>
                  <a:srgbClr val="E8EEF1"/>
                </a:solidFill>
              </a:rPr>
              <a:t>Exponential Moving Average </a:t>
            </a:r>
            <a:r>
              <a:rPr lang="en-US" sz="4800" spc="43" dirty="0" err="1">
                <a:solidFill>
                  <a:srgbClr val="E8EEF1"/>
                </a:solidFill>
                <a:latin typeface="Montserrat Classic Bold"/>
              </a:rPr>
              <a:t>неурон</a:t>
            </a:r>
            <a:endParaRPr lang="en-US" sz="4800" dirty="0">
              <a:solidFill>
                <a:srgbClr val="E8EEF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832603"/>
            <a:ext cx="2886906" cy="851395"/>
            <a:chOff x="0" y="0"/>
            <a:chExt cx="1722525" cy="508000"/>
          </a:xfrm>
        </p:grpSpPr>
        <p:sp>
          <p:nvSpPr>
            <p:cNvPr id="3" name="Freeform 3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5401094" y="603003"/>
            <a:ext cx="2886906" cy="851395"/>
            <a:chOff x="0" y="0"/>
            <a:chExt cx="1722525" cy="508000"/>
          </a:xfrm>
        </p:grpSpPr>
        <p:sp>
          <p:nvSpPr>
            <p:cNvPr id="5" name="Freeform 5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921366" y="3051305"/>
            <a:ext cx="4975627" cy="988025"/>
            <a:chOff x="0" y="0"/>
            <a:chExt cx="2715926" cy="5393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15926" cy="539310"/>
            </a:xfrm>
            <a:custGeom>
              <a:avLst/>
              <a:gdLst/>
              <a:ahLst/>
              <a:cxnLst/>
              <a:rect l="l" t="t" r="r" b="b"/>
              <a:pathLst>
                <a:path w="2715926" h="539310">
                  <a:moveTo>
                    <a:pt x="2591466" y="59690"/>
                  </a:moveTo>
                  <a:cubicBezTo>
                    <a:pt x="2627026" y="59690"/>
                    <a:pt x="2656236" y="88900"/>
                    <a:pt x="2656236" y="124460"/>
                  </a:cubicBezTo>
                  <a:lnTo>
                    <a:pt x="2656236" y="414850"/>
                  </a:lnTo>
                  <a:cubicBezTo>
                    <a:pt x="2656236" y="450410"/>
                    <a:pt x="2627026" y="479620"/>
                    <a:pt x="2591466" y="479620"/>
                  </a:cubicBezTo>
                  <a:lnTo>
                    <a:pt x="124460" y="479620"/>
                  </a:lnTo>
                  <a:cubicBezTo>
                    <a:pt x="88900" y="479620"/>
                    <a:pt x="59690" y="450410"/>
                    <a:pt x="59690" y="4148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591466" y="59690"/>
                  </a:lnTo>
                  <a:moveTo>
                    <a:pt x="259146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14850"/>
                  </a:lnTo>
                  <a:cubicBezTo>
                    <a:pt x="0" y="483430"/>
                    <a:pt x="55880" y="539310"/>
                    <a:pt x="124460" y="539310"/>
                  </a:cubicBezTo>
                  <a:lnTo>
                    <a:pt x="2591466" y="539310"/>
                  </a:lnTo>
                  <a:cubicBezTo>
                    <a:pt x="2660046" y="539310"/>
                    <a:pt x="2715926" y="483430"/>
                    <a:pt x="2715926" y="414850"/>
                  </a:cubicBezTo>
                  <a:lnTo>
                    <a:pt x="2715926" y="124460"/>
                  </a:lnTo>
                  <a:cubicBezTo>
                    <a:pt x="2715926" y="55880"/>
                    <a:pt x="2660046" y="0"/>
                    <a:pt x="2591466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3201483" y="992187"/>
            <a:ext cx="11885035" cy="1005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4"/>
              </a:lnSpc>
            </a:pPr>
            <a:r>
              <a:rPr lang="en-US" sz="6400" spc="57">
                <a:solidFill>
                  <a:srgbClr val="E8EEF1"/>
                </a:solidFill>
                <a:latin typeface="Montserrat Classic Bold"/>
              </a:rPr>
              <a:t>Процес обраде сигнала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3585322" y="4638598"/>
            <a:ext cx="9092875" cy="1009805"/>
            <a:chOff x="0" y="0"/>
            <a:chExt cx="4856261" cy="5393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56261" cy="539310"/>
            </a:xfrm>
            <a:custGeom>
              <a:avLst/>
              <a:gdLst/>
              <a:ahLst/>
              <a:cxnLst/>
              <a:rect l="l" t="t" r="r" b="b"/>
              <a:pathLst>
                <a:path w="4856261" h="539310">
                  <a:moveTo>
                    <a:pt x="4731800" y="59690"/>
                  </a:moveTo>
                  <a:cubicBezTo>
                    <a:pt x="4767361" y="59690"/>
                    <a:pt x="4796570" y="88900"/>
                    <a:pt x="4796570" y="124460"/>
                  </a:cubicBezTo>
                  <a:lnTo>
                    <a:pt x="4796570" y="414850"/>
                  </a:lnTo>
                  <a:cubicBezTo>
                    <a:pt x="4796570" y="450410"/>
                    <a:pt x="4767361" y="479620"/>
                    <a:pt x="4731800" y="479620"/>
                  </a:cubicBezTo>
                  <a:lnTo>
                    <a:pt x="124460" y="479620"/>
                  </a:lnTo>
                  <a:cubicBezTo>
                    <a:pt x="88900" y="479620"/>
                    <a:pt x="59690" y="450410"/>
                    <a:pt x="59690" y="4148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731800" y="59690"/>
                  </a:lnTo>
                  <a:moveTo>
                    <a:pt x="473180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14850"/>
                  </a:lnTo>
                  <a:cubicBezTo>
                    <a:pt x="0" y="483430"/>
                    <a:pt x="55880" y="539310"/>
                    <a:pt x="124460" y="539310"/>
                  </a:cubicBezTo>
                  <a:lnTo>
                    <a:pt x="4731801" y="539310"/>
                  </a:lnTo>
                  <a:cubicBezTo>
                    <a:pt x="4800381" y="539310"/>
                    <a:pt x="4856261" y="483430"/>
                    <a:pt x="4856261" y="414850"/>
                  </a:cubicBezTo>
                  <a:lnTo>
                    <a:pt x="4856261" y="124460"/>
                  </a:lnTo>
                  <a:cubicBezTo>
                    <a:pt x="4856261" y="55880"/>
                    <a:pt x="4800381" y="0"/>
                    <a:pt x="4731800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5543930" y="6308372"/>
            <a:ext cx="8307593" cy="1000482"/>
            <a:chOff x="0" y="0"/>
            <a:chExt cx="4478208" cy="53931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78208" cy="539310"/>
            </a:xfrm>
            <a:custGeom>
              <a:avLst/>
              <a:gdLst/>
              <a:ahLst/>
              <a:cxnLst/>
              <a:rect l="l" t="t" r="r" b="b"/>
              <a:pathLst>
                <a:path w="4478208" h="539310">
                  <a:moveTo>
                    <a:pt x="4353748" y="59690"/>
                  </a:moveTo>
                  <a:cubicBezTo>
                    <a:pt x="4389308" y="59690"/>
                    <a:pt x="4418518" y="88900"/>
                    <a:pt x="4418518" y="124460"/>
                  </a:cubicBezTo>
                  <a:lnTo>
                    <a:pt x="4418518" y="414850"/>
                  </a:lnTo>
                  <a:cubicBezTo>
                    <a:pt x="4418518" y="450410"/>
                    <a:pt x="4389308" y="479620"/>
                    <a:pt x="4353748" y="479620"/>
                  </a:cubicBezTo>
                  <a:lnTo>
                    <a:pt x="124460" y="479620"/>
                  </a:lnTo>
                  <a:cubicBezTo>
                    <a:pt x="88900" y="479620"/>
                    <a:pt x="59690" y="450410"/>
                    <a:pt x="59690" y="4148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353748" y="59690"/>
                  </a:lnTo>
                  <a:moveTo>
                    <a:pt x="4353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14850"/>
                  </a:lnTo>
                  <a:cubicBezTo>
                    <a:pt x="0" y="483430"/>
                    <a:pt x="55880" y="539310"/>
                    <a:pt x="124460" y="539310"/>
                  </a:cubicBezTo>
                  <a:lnTo>
                    <a:pt x="4353748" y="539310"/>
                  </a:lnTo>
                  <a:cubicBezTo>
                    <a:pt x="4422328" y="539310"/>
                    <a:pt x="4478208" y="483430"/>
                    <a:pt x="4478208" y="414850"/>
                  </a:cubicBezTo>
                  <a:lnTo>
                    <a:pt x="4478208" y="124460"/>
                  </a:lnTo>
                  <a:cubicBezTo>
                    <a:pt x="4478208" y="55880"/>
                    <a:pt x="4422328" y="0"/>
                    <a:pt x="4353748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1319725" y="7968823"/>
            <a:ext cx="5114754" cy="996259"/>
            <a:chOff x="0" y="0"/>
            <a:chExt cx="2768794" cy="53931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768794" cy="539310"/>
            </a:xfrm>
            <a:custGeom>
              <a:avLst/>
              <a:gdLst/>
              <a:ahLst/>
              <a:cxnLst/>
              <a:rect l="l" t="t" r="r" b="b"/>
              <a:pathLst>
                <a:path w="2768794" h="539310">
                  <a:moveTo>
                    <a:pt x="2644334" y="59690"/>
                  </a:moveTo>
                  <a:cubicBezTo>
                    <a:pt x="2679894" y="59690"/>
                    <a:pt x="2709104" y="88900"/>
                    <a:pt x="2709104" y="124460"/>
                  </a:cubicBezTo>
                  <a:lnTo>
                    <a:pt x="2709104" y="414850"/>
                  </a:lnTo>
                  <a:cubicBezTo>
                    <a:pt x="2709104" y="450410"/>
                    <a:pt x="2679894" y="479620"/>
                    <a:pt x="2644334" y="479620"/>
                  </a:cubicBezTo>
                  <a:lnTo>
                    <a:pt x="124460" y="479620"/>
                  </a:lnTo>
                  <a:cubicBezTo>
                    <a:pt x="88900" y="479620"/>
                    <a:pt x="59690" y="450410"/>
                    <a:pt x="59690" y="4148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644334" y="59690"/>
                  </a:lnTo>
                  <a:moveTo>
                    <a:pt x="264433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14850"/>
                  </a:lnTo>
                  <a:cubicBezTo>
                    <a:pt x="0" y="483430"/>
                    <a:pt x="55880" y="539310"/>
                    <a:pt x="124460" y="539310"/>
                  </a:cubicBezTo>
                  <a:lnTo>
                    <a:pt x="2644334" y="539310"/>
                  </a:lnTo>
                  <a:cubicBezTo>
                    <a:pt x="2712914" y="539310"/>
                    <a:pt x="2768794" y="483430"/>
                    <a:pt x="2768794" y="414850"/>
                  </a:cubicBezTo>
                  <a:lnTo>
                    <a:pt x="2768794" y="124460"/>
                  </a:lnTo>
                  <a:cubicBezTo>
                    <a:pt x="2768794" y="55880"/>
                    <a:pt x="2712914" y="0"/>
                    <a:pt x="2644334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grpSp>
        <p:nvGrpSpPr>
          <p:cNvPr id="15" name="Group 15"/>
          <p:cNvGrpSpPr/>
          <p:nvPr/>
        </p:nvGrpSpPr>
        <p:grpSpPr>
          <a:xfrm rot="5400000">
            <a:off x="5028970" y="4123637"/>
            <a:ext cx="659969" cy="369951"/>
            <a:chOff x="0" y="0"/>
            <a:chExt cx="906240" cy="508000"/>
          </a:xfrm>
        </p:grpSpPr>
        <p:sp>
          <p:nvSpPr>
            <p:cNvPr id="16" name="Freeform 16"/>
            <p:cNvSpPr/>
            <p:nvPr/>
          </p:nvSpPr>
          <p:spPr>
            <a:xfrm>
              <a:off x="0" y="215900"/>
              <a:ext cx="610330" cy="76200"/>
            </a:xfrm>
            <a:custGeom>
              <a:avLst/>
              <a:gdLst/>
              <a:ahLst/>
              <a:cxnLst/>
              <a:rect l="l" t="t" r="r" b="b"/>
              <a:pathLst>
                <a:path w="610330" h="76200">
                  <a:moveTo>
                    <a:pt x="0" y="0"/>
                  </a:moveTo>
                  <a:lnTo>
                    <a:pt x="610330" y="0"/>
                  </a:lnTo>
                  <a:lnTo>
                    <a:pt x="610330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43B0F1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531590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43B0F1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2157561" y="3158756"/>
            <a:ext cx="4568746" cy="600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 err="1">
                <a:solidFill>
                  <a:srgbClr val="E8EEF1"/>
                </a:solidFill>
                <a:latin typeface="Open Sans"/>
              </a:rPr>
              <a:t>Читање</a:t>
            </a:r>
            <a:r>
              <a:rPr lang="en-US" sz="3600" dirty="0">
                <a:solidFill>
                  <a:srgbClr val="E8EEF1"/>
                </a:solidFill>
                <a:latin typeface="Open Sans"/>
              </a:rPr>
              <a:t> </a:t>
            </a:r>
            <a:r>
              <a:rPr lang="en-US" sz="3600" dirty="0" err="1">
                <a:solidFill>
                  <a:srgbClr val="E8EEF1"/>
                </a:solidFill>
                <a:latin typeface="Open Sans"/>
              </a:rPr>
              <a:t>аудио</a:t>
            </a:r>
            <a:r>
              <a:rPr lang="en-US" sz="3600" dirty="0">
                <a:solidFill>
                  <a:srgbClr val="E8EEF1"/>
                </a:solidFill>
                <a:latin typeface="Open Sans"/>
              </a:rPr>
              <a:t> </a:t>
            </a:r>
            <a:r>
              <a:rPr lang="en-US" sz="3600" dirty="0" err="1">
                <a:solidFill>
                  <a:srgbClr val="E8EEF1"/>
                </a:solidFill>
                <a:latin typeface="Open Sans"/>
              </a:rPr>
              <a:t>фајла</a:t>
            </a:r>
            <a:endParaRPr lang="en-US" sz="3600" dirty="0">
              <a:solidFill>
                <a:srgbClr val="E8EEF1"/>
              </a:solidFill>
              <a:latin typeface="Open Sa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845444" y="4758707"/>
            <a:ext cx="8675523" cy="610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 err="1">
                <a:solidFill>
                  <a:srgbClr val="E8EEF1"/>
                </a:solidFill>
                <a:latin typeface="Open Sans"/>
              </a:rPr>
              <a:t>Дискретна</a:t>
            </a:r>
            <a:r>
              <a:rPr lang="en-US" sz="3600" dirty="0">
                <a:solidFill>
                  <a:srgbClr val="E8EEF1"/>
                </a:solidFill>
                <a:latin typeface="Open Sans"/>
              </a:rPr>
              <a:t> </a:t>
            </a:r>
            <a:r>
              <a:rPr lang="en-US" sz="3600" dirty="0" err="1">
                <a:solidFill>
                  <a:srgbClr val="E8EEF1"/>
                </a:solidFill>
                <a:latin typeface="Open Sans"/>
              </a:rPr>
              <a:t>Фуријеова</a:t>
            </a:r>
            <a:r>
              <a:rPr lang="en-US" sz="3600" dirty="0">
                <a:solidFill>
                  <a:srgbClr val="E8EEF1"/>
                </a:solidFill>
                <a:latin typeface="Open Sans"/>
              </a:rPr>
              <a:t> </a:t>
            </a:r>
            <a:r>
              <a:rPr lang="en-US" sz="3600" dirty="0" err="1">
                <a:solidFill>
                  <a:srgbClr val="E8EEF1"/>
                </a:solidFill>
                <a:latin typeface="Open Sans"/>
              </a:rPr>
              <a:t>трансформација</a:t>
            </a:r>
            <a:endParaRPr lang="en-US" sz="3600" dirty="0">
              <a:solidFill>
                <a:srgbClr val="E8EEF1"/>
              </a:solidFill>
              <a:latin typeface="Open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789056" y="6420890"/>
            <a:ext cx="7850744" cy="610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 err="1">
                <a:solidFill>
                  <a:srgbClr val="E8EEF1"/>
                </a:solidFill>
                <a:latin typeface="Open Sans"/>
              </a:rPr>
              <a:t>Експоненцијални</a:t>
            </a:r>
            <a:r>
              <a:rPr lang="en-US" sz="3600" dirty="0">
                <a:solidFill>
                  <a:srgbClr val="E8EEF1"/>
                </a:solidFill>
                <a:latin typeface="Open Sans"/>
              </a:rPr>
              <a:t> </a:t>
            </a:r>
            <a:r>
              <a:rPr lang="en-US" sz="3600" dirty="0" err="1">
                <a:solidFill>
                  <a:srgbClr val="E8EEF1"/>
                </a:solidFill>
                <a:latin typeface="Open Sans"/>
              </a:rPr>
              <a:t>покретни</a:t>
            </a:r>
            <a:r>
              <a:rPr lang="en-US" sz="3600" dirty="0">
                <a:solidFill>
                  <a:srgbClr val="E8EEF1"/>
                </a:solidFill>
                <a:latin typeface="Open Sans"/>
              </a:rPr>
              <a:t> </a:t>
            </a:r>
            <a:r>
              <a:rPr lang="en-US" sz="3600" dirty="0" err="1">
                <a:solidFill>
                  <a:srgbClr val="E8EEF1"/>
                </a:solidFill>
                <a:latin typeface="Open Sans"/>
              </a:rPr>
              <a:t>пр</a:t>
            </a:r>
            <a:r>
              <a:rPr lang="sr-Cyrl-RS" sz="3600" dirty="0">
                <a:solidFill>
                  <a:srgbClr val="E8EEF1"/>
                </a:solidFill>
                <a:latin typeface="Open Sans"/>
              </a:rPr>
              <a:t>о</a:t>
            </a:r>
            <a:r>
              <a:rPr lang="en-US" sz="3600" dirty="0" err="1">
                <a:solidFill>
                  <a:srgbClr val="E8EEF1"/>
                </a:solidFill>
                <a:latin typeface="Open Sans"/>
              </a:rPr>
              <a:t>сек</a:t>
            </a:r>
            <a:endParaRPr lang="en-US" sz="3600" dirty="0">
              <a:solidFill>
                <a:srgbClr val="E8EEF1"/>
              </a:solidFill>
              <a:latin typeface="Open Sa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484080" y="8078218"/>
            <a:ext cx="4822719" cy="610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 err="1">
                <a:solidFill>
                  <a:srgbClr val="E8EEF1"/>
                </a:solidFill>
                <a:latin typeface="Open Sans"/>
              </a:rPr>
              <a:t>Генерисање</a:t>
            </a:r>
            <a:r>
              <a:rPr lang="en-US" sz="3600" dirty="0">
                <a:solidFill>
                  <a:srgbClr val="E8EEF1"/>
                </a:solidFill>
                <a:latin typeface="Open Sans"/>
              </a:rPr>
              <a:t> </a:t>
            </a:r>
            <a:r>
              <a:rPr lang="en-US" sz="3600" dirty="0" err="1">
                <a:solidFill>
                  <a:srgbClr val="E8EEF1"/>
                </a:solidFill>
                <a:latin typeface="Open Sans"/>
              </a:rPr>
              <a:t>импулса</a:t>
            </a:r>
            <a:endParaRPr lang="en-US" sz="3600" dirty="0">
              <a:solidFill>
                <a:srgbClr val="E8EEF1"/>
              </a:solidFill>
              <a:latin typeface="Open Sans"/>
            </a:endParaRPr>
          </a:p>
        </p:txBody>
      </p:sp>
      <p:grpSp>
        <p:nvGrpSpPr>
          <p:cNvPr id="22" name="Group 22"/>
          <p:cNvGrpSpPr/>
          <p:nvPr/>
        </p:nvGrpSpPr>
        <p:grpSpPr>
          <a:xfrm rot="5400000">
            <a:off x="8814015" y="5793412"/>
            <a:ext cx="659969" cy="369951"/>
            <a:chOff x="0" y="0"/>
            <a:chExt cx="906240" cy="508000"/>
          </a:xfrm>
        </p:grpSpPr>
        <p:sp>
          <p:nvSpPr>
            <p:cNvPr id="23" name="Freeform 23"/>
            <p:cNvSpPr/>
            <p:nvPr/>
          </p:nvSpPr>
          <p:spPr>
            <a:xfrm>
              <a:off x="0" y="215900"/>
              <a:ext cx="610330" cy="76200"/>
            </a:xfrm>
            <a:custGeom>
              <a:avLst/>
              <a:gdLst/>
              <a:ahLst/>
              <a:cxnLst/>
              <a:rect l="l" t="t" r="r" b="b"/>
              <a:pathLst>
                <a:path w="610330" h="76200">
                  <a:moveTo>
                    <a:pt x="0" y="0"/>
                  </a:moveTo>
                  <a:lnTo>
                    <a:pt x="610330" y="0"/>
                  </a:lnTo>
                  <a:lnTo>
                    <a:pt x="610330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43B0F1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531590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43B0F1"/>
            </a:solidFill>
          </p:spPr>
        </p:sp>
      </p:grpSp>
      <p:grpSp>
        <p:nvGrpSpPr>
          <p:cNvPr id="25" name="Group 25"/>
          <p:cNvGrpSpPr/>
          <p:nvPr/>
        </p:nvGrpSpPr>
        <p:grpSpPr>
          <a:xfrm rot="5400000">
            <a:off x="12163237" y="7453863"/>
            <a:ext cx="659969" cy="369951"/>
            <a:chOff x="0" y="0"/>
            <a:chExt cx="906240" cy="508000"/>
          </a:xfrm>
        </p:grpSpPr>
        <p:sp>
          <p:nvSpPr>
            <p:cNvPr id="26" name="Freeform 26"/>
            <p:cNvSpPr/>
            <p:nvPr/>
          </p:nvSpPr>
          <p:spPr>
            <a:xfrm>
              <a:off x="0" y="215900"/>
              <a:ext cx="610330" cy="76200"/>
            </a:xfrm>
            <a:custGeom>
              <a:avLst/>
              <a:gdLst/>
              <a:ahLst/>
              <a:cxnLst/>
              <a:rect l="l" t="t" r="r" b="b"/>
              <a:pathLst>
                <a:path w="610330" h="76200">
                  <a:moveTo>
                    <a:pt x="0" y="0"/>
                  </a:moveTo>
                  <a:lnTo>
                    <a:pt x="610330" y="0"/>
                  </a:lnTo>
                  <a:lnTo>
                    <a:pt x="610330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43B0F1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531590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43B0F1"/>
            </a:solid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832603"/>
            <a:ext cx="2886906" cy="851395"/>
            <a:chOff x="0" y="0"/>
            <a:chExt cx="1722525" cy="508000"/>
          </a:xfrm>
        </p:grpSpPr>
        <p:sp>
          <p:nvSpPr>
            <p:cNvPr id="3" name="Freeform 3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5401094" y="603003"/>
            <a:ext cx="2886906" cy="851395"/>
            <a:chOff x="0" y="0"/>
            <a:chExt cx="1722525" cy="508000"/>
          </a:xfrm>
        </p:grpSpPr>
        <p:sp>
          <p:nvSpPr>
            <p:cNvPr id="5" name="Freeform 5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3201483" y="992187"/>
            <a:ext cx="11885035" cy="1005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4"/>
              </a:lnSpc>
            </a:pPr>
            <a:r>
              <a:rPr lang="en-US" sz="6400" spc="57">
                <a:solidFill>
                  <a:srgbClr val="E8EEF1"/>
                </a:solidFill>
                <a:latin typeface="Montserrat Classic Bold"/>
              </a:rPr>
              <a:t>Модел мреже</a:t>
            </a:r>
          </a:p>
        </p:txBody>
      </p:sp>
      <p:pic>
        <p:nvPicPr>
          <p:cNvPr id="9" name="Picture 8" descr="Timeline&#10;&#10;Description automatically generated">
            <a:extLst>
              <a:ext uri="{FF2B5EF4-FFF2-40B4-BE49-F238E27FC236}">
                <a16:creationId xmlns:a16="http://schemas.microsoft.com/office/drawing/2014/main" id="{A87B546C-45F7-4903-BB5A-0981487DC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154" y="2705100"/>
            <a:ext cx="11613383" cy="621051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79495"/>
            <a:ext cx="2886906" cy="851395"/>
            <a:chOff x="0" y="0"/>
            <a:chExt cx="1722525" cy="508000"/>
          </a:xfrm>
        </p:grpSpPr>
        <p:sp>
          <p:nvSpPr>
            <p:cNvPr id="3" name="Freeform 3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5401094" y="603003"/>
            <a:ext cx="2886906" cy="851395"/>
            <a:chOff x="0" y="0"/>
            <a:chExt cx="1722525" cy="508000"/>
          </a:xfrm>
        </p:grpSpPr>
        <p:sp>
          <p:nvSpPr>
            <p:cNvPr id="5" name="Freeform 5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3201483" y="785368"/>
            <a:ext cx="11885035" cy="960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06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Cyrl-RS" sz="6400" b="0" i="0" u="none" strike="noStrike" kern="1200" cap="none" spc="57" normalizeH="0" baseline="0" noProof="0" dirty="0">
                <a:ln>
                  <a:noFill/>
                </a:ln>
                <a:solidFill>
                  <a:srgbClr val="E8EEF1"/>
                </a:solidFill>
                <a:effectLst/>
                <a:uLnTx/>
                <a:uFillTx/>
                <a:latin typeface="Montserrat Classic Bold"/>
                <a:ea typeface="+mn-ea"/>
                <a:cs typeface="+mn-cs"/>
              </a:rPr>
              <a:t>Обрада сигнала у мрежи</a:t>
            </a:r>
            <a:r>
              <a:rPr kumimoji="0" lang="en-US" sz="6400" b="0" i="0" u="none" strike="noStrike" kern="1200" cap="none" spc="57" normalizeH="0" baseline="0" noProof="0" dirty="0">
                <a:ln>
                  <a:noFill/>
                </a:ln>
                <a:solidFill>
                  <a:srgbClr val="E8EEF1"/>
                </a:solidFill>
                <a:effectLst/>
                <a:uLnTx/>
                <a:uFillTx/>
                <a:latin typeface="Montserrat Classic Bold"/>
                <a:ea typeface="+mn-ea"/>
                <a:cs typeface="+mn-cs"/>
              </a:rPr>
              <a:t> 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E73BA4E3-04DA-4C73-BD15-86F37A606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237" y="2100070"/>
            <a:ext cx="12963525" cy="6549164"/>
          </a:xfrm>
          <a:prstGeom prst="rect">
            <a:avLst/>
          </a:prstGeom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B63D140D-2670-473C-A991-5C13E465A68B}"/>
              </a:ext>
            </a:extLst>
          </p:cNvPr>
          <p:cNvSpPr txBox="1"/>
          <p:nvPr/>
        </p:nvSpPr>
        <p:spPr>
          <a:xfrm>
            <a:off x="5867399" y="8649234"/>
            <a:ext cx="6553200" cy="656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48"/>
              </a:lnSpc>
            </a:pPr>
            <a:r>
              <a:rPr lang="en-GB" sz="3200" spc="43" dirty="0">
                <a:solidFill>
                  <a:srgbClr val="E8EEF1"/>
                </a:solidFill>
                <a:latin typeface="Montserrat Classic Bold"/>
              </a:rPr>
              <a:t>3240-3270 Hz</a:t>
            </a:r>
            <a:r>
              <a:rPr lang="sr-Cyrl-RS" sz="3200" spc="43" dirty="0">
                <a:solidFill>
                  <a:srgbClr val="E8EEF1"/>
                </a:solidFill>
                <a:latin typeface="Montserrat Classic Bold"/>
              </a:rPr>
              <a:t> </a:t>
            </a:r>
            <a:endParaRPr lang="en-US" sz="3200" spc="43" dirty="0">
              <a:solidFill>
                <a:srgbClr val="E8EEF1"/>
              </a:solidFill>
              <a:latin typeface="Montserrat Classic Bold"/>
            </a:endParaRPr>
          </a:p>
        </p:txBody>
      </p:sp>
    </p:spTree>
    <p:extLst>
      <p:ext uri="{BB962C8B-B14F-4D97-AF65-F5344CB8AC3E}">
        <p14:creationId xmlns:p14="http://schemas.microsoft.com/office/powerpoint/2010/main" val="2657130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6435549" y="1028700"/>
            <a:ext cx="2886906" cy="851395"/>
            <a:chOff x="0" y="0"/>
            <a:chExt cx="1722525" cy="508000"/>
          </a:xfrm>
        </p:grpSpPr>
        <p:sp>
          <p:nvSpPr>
            <p:cNvPr id="3" name="Freeform 3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t="11" b="11"/>
          <a:stretch>
            <a:fillRect/>
          </a:stretch>
        </p:blipFill>
        <p:spPr>
          <a:xfrm>
            <a:off x="204688" y="2322847"/>
            <a:ext cx="8939312" cy="693545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201483" y="992187"/>
            <a:ext cx="11885035" cy="1005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4"/>
              </a:lnSpc>
            </a:pPr>
            <a:r>
              <a:rPr lang="en-US" sz="6400" spc="57">
                <a:solidFill>
                  <a:srgbClr val="E8EEF1"/>
                </a:solidFill>
                <a:latin typeface="Montserrat Classic Bold"/>
              </a:rPr>
              <a:t>Резултати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l="670" r="670"/>
          <a:stretch>
            <a:fillRect/>
          </a:stretch>
        </p:blipFill>
        <p:spPr>
          <a:xfrm>
            <a:off x="9144000" y="2322847"/>
            <a:ext cx="8939312" cy="693545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197739" y="9388106"/>
            <a:ext cx="7908661" cy="610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 err="1">
                <a:solidFill>
                  <a:srgbClr val="E8EEF1"/>
                </a:solidFill>
                <a:latin typeface="Open Sans"/>
              </a:rPr>
              <a:t>Генерисани</a:t>
            </a:r>
            <a:r>
              <a:rPr lang="en-US" sz="3600" dirty="0">
                <a:solidFill>
                  <a:srgbClr val="E8EEF1"/>
                </a:solidFill>
                <a:latin typeface="Open Sans"/>
              </a:rPr>
              <a:t> </a:t>
            </a:r>
            <a:r>
              <a:rPr lang="en-US" sz="3600" dirty="0" err="1">
                <a:solidFill>
                  <a:srgbClr val="E8EEF1"/>
                </a:solidFill>
                <a:latin typeface="Open Sans"/>
              </a:rPr>
              <a:t>импулси</a:t>
            </a:r>
            <a:r>
              <a:rPr lang="en-US" sz="3600" dirty="0">
                <a:solidFill>
                  <a:srgbClr val="E8EEF1"/>
                </a:solidFill>
                <a:latin typeface="Open Sans"/>
              </a:rPr>
              <a:t> </a:t>
            </a:r>
            <a:r>
              <a:rPr lang="en-US" sz="3600" dirty="0" err="1">
                <a:solidFill>
                  <a:srgbClr val="E8EEF1"/>
                </a:solidFill>
                <a:latin typeface="Open Sans"/>
              </a:rPr>
              <a:t>за</a:t>
            </a:r>
            <a:r>
              <a:rPr lang="en-US" sz="3600" dirty="0">
                <a:solidFill>
                  <a:srgbClr val="E8EEF1"/>
                </a:solidFill>
                <a:latin typeface="Open Sans"/>
              </a:rPr>
              <a:t> </a:t>
            </a:r>
            <a:r>
              <a:rPr lang="en-US" sz="3600" dirty="0" err="1">
                <a:solidFill>
                  <a:srgbClr val="E8EEF1"/>
                </a:solidFill>
                <a:latin typeface="Open Sans"/>
              </a:rPr>
              <a:t>реч</a:t>
            </a:r>
            <a:r>
              <a:rPr lang="en-US" sz="3600" dirty="0">
                <a:solidFill>
                  <a:srgbClr val="E8EEF1"/>
                </a:solidFill>
                <a:latin typeface="Open Sans"/>
              </a:rPr>
              <a:t> "down"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2241</TotalTime>
  <Words>1508</Words>
  <Application>Microsoft Office PowerPoint</Application>
  <PresentationFormat>Custom</PresentationFormat>
  <Paragraphs>161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Montserrat Classic Bold</vt:lpstr>
      <vt:lpstr>Arial</vt:lpstr>
      <vt:lpstr>Open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Gray Pens Technology Presentation</dc:title>
  <dc:creator>Aleksandar Mrsic</dc:creator>
  <cp:lastModifiedBy>Aleksandar Mrsic</cp:lastModifiedBy>
  <cp:revision>52</cp:revision>
  <dcterms:created xsi:type="dcterms:W3CDTF">2006-08-16T00:00:00Z</dcterms:created>
  <dcterms:modified xsi:type="dcterms:W3CDTF">2020-09-28T23:46:36Z</dcterms:modified>
  <dc:identifier>DAEIvLo-Xo8</dc:identifier>
</cp:coreProperties>
</file>